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320" r:id="rId3"/>
    <p:sldId id="318" r:id="rId4"/>
    <p:sldId id="319" r:id="rId5"/>
    <p:sldId id="272" r:id="rId6"/>
    <p:sldId id="306" r:id="rId7"/>
    <p:sldId id="307" r:id="rId8"/>
    <p:sldId id="308" r:id="rId9"/>
    <p:sldId id="309" r:id="rId10"/>
    <p:sldId id="321" r:id="rId11"/>
    <p:sldId id="310" r:id="rId12"/>
    <p:sldId id="312" r:id="rId13"/>
    <p:sldId id="313" r:id="rId14"/>
    <p:sldId id="315" r:id="rId15"/>
    <p:sldId id="323" r:id="rId16"/>
    <p:sldId id="322" r:id="rId17"/>
    <p:sldId id="324" r:id="rId18"/>
    <p:sldId id="325" r:id="rId19"/>
    <p:sldId id="327" r:id="rId20"/>
    <p:sldId id="294"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0000CC"/>
    <a:srgbClr val="FF006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0" d="100"/>
          <a:sy n="60" d="100"/>
        </p:scale>
        <p:origin x="-1350" y="-204"/>
      </p:cViewPr>
      <p:guideLst>
        <p:guide orient="horz" pos="2160"/>
        <p:guide pos="2880"/>
      </p:guideLst>
    </p:cSldViewPr>
  </p:slideViewPr>
  <p:notesTextViewPr>
    <p:cViewPr>
      <p:scale>
        <a:sx n="100" d="100"/>
        <a:sy n="100" d="100"/>
      </p:scale>
      <p:origin x="0" y="0"/>
    </p:cViewPr>
  </p:notesTextViewPr>
  <p:notesViewPr>
    <p:cSldViewPr>
      <p:cViewPr varScale="1">
        <p:scale>
          <a:sx n="42" d="100"/>
          <a:sy n="42" d="100"/>
        </p:scale>
        <p:origin x="-756" y="-12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view3D>
      <c:rAngAx val="1"/>
    </c:view3D>
    <c:plotArea>
      <c:layout/>
      <c:bar3DChart>
        <c:barDir val="col"/>
        <c:grouping val="clustered"/>
        <c:ser>
          <c:idx val="0"/>
          <c:order val="0"/>
          <c:dLbls>
            <c:showVal val="1"/>
          </c:dLbls>
          <c:cat>
            <c:strRef>
              <c:f>Sheet1!$A$1:$A$6</c:f>
              <c:strCache>
                <c:ptCount val="6"/>
                <c:pt idx="0">
                  <c:v>2014-15</c:v>
                </c:pt>
                <c:pt idx="1">
                  <c:v>2015-16</c:v>
                </c:pt>
                <c:pt idx="2">
                  <c:v>2016-17</c:v>
                </c:pt>
                <c:pt idx="3">
                  <c:v>2017-18</c:v>
                </c:pt>
                <c:pt idx="4">
                  <c:v>2018-19</c:v>
                </c:pt>
                <c:pt idx="5">
                  <c:v>2019-20</c:v>
                </c:pt>
              </c:strCache>
            </c:strRef>
          </c:cat>
          <c:val>
            <c:numRef>
              <c:f>Sheet1!$B$1:$B$6</c:f>
              <c:numCache>
                <c:formatCode>General</c:formatCode>
                <c:ptCount val="6"/>
                <c:pt idx="0">
                  <c:v>21</c:v>
                </c:pt>
                <c:pt idx="1">
                  <c:v>15</c:v>
                </c:pt>
                <c:pt idx="2">
                  <c:v>24</c:v>
                </c:pt>
                <c:pt idx="3">
                  <c:v>27</c:v>
                </c:pt>
                <c:pt idx="4">
                  <c:v>26</c:v>
                </c:pt>
                <c:pt idx="5">
                  <c:v>35</c:v>
                </c:pt>
              </c:numCache>
            </c:numRef>
          </c:val>
        </c:ser>
        <c:ser>
          <c:idx val="1"/>
          <c:order val="1"/>
          <c:dLbls>
            <c:showVal val="1"/>
          </c:dLbls>
          <c:cat>
            <c:strRef>
              <c:f>Sheet1!$A$1:$A$6</c:f>
              <c:strCache>
                <c:ptCount val="6"/>
                <c:pt idx="0">
                  <c:v>2014-15</c:v>
                </c:pt>
                <c:pt idx="1">
                  <c:v>2015-16</c:v>
                </c:pt>
                <c:pt idx="2">
                  <c:v>2016-17</c:v>
                </c:pt>
                <c:pt idx="3">
                  <c:v>2017-18</c:v>
                </c:pt>
                <c:pt idx="4">
                  <c:v>2018-19</c:v>
                </c:pt>
                <c:pt idx="5">
                  <c:v>2019-20</c:v>
                </c:pt>
              </c:strCache>
            </c:strRef>
          </c:cat>
          <c:val>
            <c:numRef>
              <c:f>Sheet1!$C$1:$C$6</c:f>
              <c:numCache>
                <c:formatCode>General</c:formatCode>
                <c:ptCount val="6"/>
                <c:pt idx="0">
                  <c:v>21</c:v>
                </c:pt>
                <c:pt idx="1">
                  <c:v>14</c:v>
                </c:pt>
                <c:pt idx="2">
                  <c:v>23</c:v>
                </c:pt>
                <c:pt idx="3">
                  <c:v>25</c:v>
                </c:pt>
                <c:pt idx="4">
                  <c:v>26</c:v>
                </c:pt>
                <c:pt idx="5">
                  <c:v>35</c:v>
                </c:pt>
              </c:numCache>
            </c:numRef>
          </c:val>
        </c:ser>
        <c:shape val="pyramid"/>
        <c:axId val="42936960"/>
        <c:axId val="42983808"/>
        <c:axId val="0"/>
      </c:bar3DChart>
      <c:catAx>
        <c:axId val="42936960"/>
        <c:scaling>
          <c:orientation val="minMax"/>
        </c:scaling>
        <c:axPos val="b"/>
        <c:tickLblPos val="nextTo"/>
        <c:crossAx val="42983808"/>
        <c:crosses val="autoZero"/>
        <c:auto val="1"/>
        <c:lblAlgn val="ctr"/>
        <c:lblOffset val="100"/>
      </c:catAx>
      <c:valAx>
        <c:axId val="42983808"/>
        <c:scaling>
          <c:orientation val="minMax"/>
        </c:scaling>
        <c:axPos val="l"/>
        <c:numFmt formatCode="General" sourceLinked="1"/>
        <c:tickLblPos val="nextTo"/>
        <c:crossAx val="42936960"/>
        <c:crosses val="autoZero"/>
        <c:crossBetween val="between"/>
      </c:valAx>
    </c:plotArea>
    <c:legend>
      <c:legendPos val="r"/>
      <c:legendEntry>
        <c:idx val="0"/>
        <c:txPr>
          <a:bodyPr/>
          <a:lstStyle/>
          <a:p>
            <a:pPr>
              <a:defRPr baseline="0">
                <a:latin typeface="Arial" pitchFamily="34" charset="0"/>
              </a:defRPr>
            </a:pPr>
            <a:endParaRPr lang="en-US"/>
          </a:p>
        </c:txPr>
      </c:legendEntry>
    </c:legend>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B0AFEF1E-F161-4132-A16C-2CF999150C9F}" type="datetimeFigureOut">
              <a:rPr lang="en-US"/>
              <a:pPr>
                <a:defRPr/>
              </a:pPr>
              <a:t>9/14/2021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8EB5993B-7A7A-4AA8-9EEA-3DDBB6D0A6C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5914B45-DD8B-484B-BECA-3A7FD78E346D}" type="slidenum">
              <a:rPr lang="en-US" smtClean="0"/>
              <a:pPr fontAlgn="base">
                <a:spcBef>
                  <a:spcPct val="0"/>
                </a:spcBef>
                <a:spcAft>
                  <a:spcPct val="0"/>
                </a:spcAft>
                <a:defRPr/>
              </a:pPr>
              <a:t>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a:p>
        </p:txBody>
      </p:sp>
      <p:sp>
        <p:nvSpPr>
          <p:cNvPr id="5" name="Freeform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a:p>
        </p:txBody>
      </p:sp>
      <p:sp>
        <p:nvSpPr>
          <p:cNvPr id="9" name="Title 8"/>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6" name="Date Placeholder 29"/>
          <p:cNvSpPr>
            <a:spLocks noGrp="1"/>
          </p:cNvSpPr>
          <p:nvPr>
            <p:ph type="dt" sz="half" idx="10"/>
          </p:nvPr>
        </p:nvSpPr>
        <p:spPr/>
        <p:txBody>
          <a:bodyPr/>
          <a:lstStyle>
            <a:lvl1pPr>
              <a:defRPr/>
            </a:lvl1pPr>
          </a:lstStyle>
          <a:p>
            <a:pPr>
              <a:defRPr/>
            </a:pPr>
            <a:fld id="{1BFBF346-F969-4F48-A85E-3FD083D98F2B}" type="datetime1">
              <a:rPr lang="en-US"/>
              <a:pPr>
                <a:defRPr/>
              </a:pPr>
              <a:t>9/14/2021</a:t>
            </a:fld>
            <a:endParaRPr lang="en-US"/>
          </a:p>
        </p:txBody>
      </p:sp>
      <p:sp>
        <p:nvSpPr>
          <p:cNvPr id="7" name="Footer Placeholder 18"/>
          <p:cNvSpPr>
            <a:spLocks noGrp="1"/>
          </p:cNvSpPr>
          <p:nvPr>
            <p:ph type="ftr" sz="quarter" idx="11"/>
          </p:nvPr>
        </p:nvSpPr>
        <p:spPr/>
        <p:txBody>
          <a:bodyPr/>
          <a:lstStyle>
            <a:lvl1pPr>
              <a:defRPr/>
            </a:lvl1pPr>
          </a:lstStyle>
          <a:p>
            <a:pPr>
              <a:defRPr/>
            </a:pPr>
            <a:endParaRPr lang="en-US"/>
          </a:p>
        </p:txBody>
      </p:sp>
      <p:sp>
        <p:nvSpPr>
          <p:cNvPr id="8" name="Slide Number Placeholder 26"/>
          <p:cNvSpPr>
            <a:spLocks noGrp="1"/>
          </p:cNvSpPr>
          <p:nvPr>
            <p:ph type="sldNum" sz="quarter" idx="12"/>
          </p:nvPr>
        </p:nvSpPr>
        <p:spPr/>
        <p:txBody>
          <a:bodyPr/>
          <a:lstStyle>
            <a:lvl1pPr>
              <a:defRPr/>
            </a:lvl1pPr>
          </a:lstStyle>
          <a:p>
            <a:pPr>
              <a:defRPr/>
            </a:pPr>
            <a:fld id="{56E43B63-F5D2-40D0-AC7A-2351795448D0}"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F8ED3822-929B-42BE-9E33-5412113005A8}" type="datetime1">
              <a:rPr lang="en-US"/>
              <a:pPr>
                <a:defRPr/>
              </a:pPr>
              <a:t>9/14/2021</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40DF522B-FE97-4578-8DB3-38CD3F3DB2F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1C8FAD03-1651-43AC-9D37-5EE118DFFAD1}" type="datetime1">
              <a:rPr lang="en-US"/>
              <a:pPr>
                <a:defRPr/>
              </a:pPr>
              <a:t>9/14/2021</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64DF070-020B-47E7-BE3F-9C080058B80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5B3F1EC8-2355-4E13-9EE8-B4119A485D63}" type="datetime1">
              <a:rPr lang="en-US"/>
              <a:pPr>
                <a:defRPr/>
              </a:pPr>
              <a:t>9/14/2021</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7BF00940-A635-4755-A29A-30CFB022A3A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a:p>
        </p:txBody>
      </p:sp>
      <p:sp>
        <p:nvSpPr>
          <p:cNvPr id="5" name="Freeform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080DA186-7796-4F2B-BDF8-6A8DD6EF5E7D}" type="datetime1">
              <a:rPr lang="en-US"/>
              <a:pPr>
                <a:defRPr/>
              </a:pPr>
              <a:t>9/14/2021</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5B2CA705-612B-41F0-AC0C-363F88057BBC}"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32E85F99-290E-44E6-BD27-58B9EB031949}" type="datetime1">
              <a:rPr lang="en-US"/>
              <a:pPr>
                <a:defRPr/>
              </a:pPr>
              <a:t>9/14/2021</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80BEA40D-1948-434D-BD58-21FC0ED8BAE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897EF711-72A3-478F-9294-B6F07AE29CA9}" type="datetime1">
              <a:rPr lang="en-US"/>
              <a:pPr>
                <a:defRPr/>
              </a:pPr>
              <a:t>9/14/2021</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759FCE7C-8E15-44A0-835E-76FA5278FB6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lstStyle>
            <a:lvl1pPr algn="l">
              <a:defRPr sz="4600"/>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9A170A97-E7B4-40E0-A294-2AF114DFD270}" type="datetime1">
              <a:rPr lang="en-US"/>
              <a:pPr>
                <a:defRPr/>
              </a:pPr>
              <a:t>9/14/2021</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FBDF0712-4BF2-4038-B909-14F4454449A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ED2B934C-2D8D-483B-9BFA-A513F1C9B93D}" type="datetime1">
              <a:rPr lang="en-US"/>
              <a:pPr>
                <a:defRPr/>
              </a:pPr>
              <a:t>9/14/2021</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E3AD4E26-6866-41ED-BC80-6938028F373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70A638A7-6BA2-44B3-8E4A-AEA3339DEAFB}" type="datetime1">
              <a:rPr lang="en-US"/>
              <a:pPr>
                <a:defRPr/>
              </a:pPr>
              <a:t>9/14/2021</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8156575" y="6421438"/>
            <a:ext cx="762000" cy="365125"/>
          </a:xfrm>
        </p:spPr>
        <p:txBody>
          <a:bodyPr/>
          <a:lstStyle>
            <a:lvl1pPr>
              <a:defRPr/>
            </a:lvl1pPr>
          </a:lstStyle>
          <a:p>
            <a:pPr>
              <a:defRPr/>
            </a:pPr>
            <a:fld id="{5DF705A7-28F0-42FB-943D-497A80DF61C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9"/>
          <p:cNvSpPr>
            <a:spLocks noGrp="1"/>
          </p:cNvSpPr>
          <p:nvPr>
            <p:ph type="dt" sz="half" idx="10"/>
          </p:nvPr>
        </p:nvSpPr>
        <p:spPr/>
        <p:txBody>
          <a:bodyPr/>
          <a:lstStyle>
            <a:lvl1pPr>
              <a:defRPr/>
            </a:lvl1pPr>
          </a:lstStyle>
          <a:p>
            <a:pPr>
              <a:defRPr/>
            </a:pPr>
            <a:fld id="{F630B157-1702-4C28-944B-BCCF6DD36587}" type="datetime1">
              <a:rPr lang="en-US"/>
              <a:pPr>
                <a:defRPr/>
              </a:pPr>
              <a:t>9/14/2021</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8ACBB03C-B924-48C6-BB7C-B14CAC18ADA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2" name="Freeform 11"/>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a:p>
        </p:txBody>
      </p:sp>
      <p:sp>
        <p:nvSpPr>
          <p:cNvPr id="1028" name="Title Placeholder 8"/>
          <p:cNvSpPr>
            <a:spLocks noGrp="1"/>
          </p:cNvSpPr>
          <p:nvPr>
            <p:ph type="title"/>
          </p:nvPr>
        </p:nvSpPr>
        <p:spPr bwMode="auto">
          <a:xfrm>
            <a:off x="457200" y="274638"/>
            <a:ext cx="7467600" cy="11430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600200"/>
            <a:ext cx="7467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421438"/>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pPr>
              <a:defRPr/>
            </a:pPr>
            <a:fld id="{393061A3-C894-4A1B-AC1A-B260047EF7EA}" type="datetime1">
              <a:rPr lang="en-US"/>
              <a:pPr>
                <a:defRPr/>
              </a:pPr>
              <a:t>9/14/2021</a:t>
            </a:fld>
            <a:endParaRPr lang="en-US"/>
          </a:p>
        </p:txBody>
      </p:sp>
      <p:sp>
        <p:nvSpPr>
          <p:cNvPr id="22" name="Footer Placeholder 21"/>
          <p:cNvSpPr>
            <a:spLocks noGrp="1"/>
          </p:cNvSpPr>
          <p:nvPr>
            <p:ph type="ftr" sz="quarter" idx="3"/>
          </p:nvPr>
        </p:nvSpPr>
        <p:spPr>
          <a:xfrm>
            <a:off x="3124200" y="6421438"/>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a:defRPr/>
            </a:pPr>
            <a:endParaRPr lang="en-US"/>
          </a:p>
        </p:txBody>
      </p:sp>
      <p:sp>
        <p:nvSpPr>
          <p:cNvPr id="18" name="Slide Number Placeholder 17"/>
          <p:cNvSpPr>
            <a:spLocks noGrp="1"/>
          </p:cNvSpPr>
          <p:nvPr>
            <p:ph type="sldNum" sz="quarter" idx="4"/>
          </p:nvPr>
        </p:nvSpPr>
        <p:spPr>
          <a:xfrm>
            <a:off x="8153400" y="6421438"/>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pPr>
              <a:defRPr/>
            </a:pPr>
            <a:fld id="{D499BCF0-E881-46AF-B34B-6172DF53A09F}"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885" r:id="rId1"/>
    <p:sldLayoutId id="2147483877" r:id="rId2"/>
    <p:sldLayoutId id="2147483886" r:id="rId3"/>
    <p:sldLayoutId id="2147483878" r:id="rId4"/>
    <p:sldLayoutId id="2147483879" r:id="rId5"/>
    <p:sldLayoutId id="2147483880" r:id="rId6"/>
    <p:sldLayoutId id="2147483881" r:id="rId7"/>
    <p:sldLayoutId id="2147483887" r:id="rId8"/>
    <p:sldLayoutId id="2147483882" r:id="rId9"/>
    <p:sldLayoutId id="2147483883" r:id="rId10"/>
    <p:sldLayoutId id="2147483884" r:id="rId11"/>
  </p:sldLayoutIdLst>
  <p:hf hdr="0" ftr="0" dt="0"/>
  <p:txStyles>
    <p:title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Franklin Gothic Book" pitchFamily="34" charset="0"/>
        </a:defRPr>
      </a:lvl2pPr>
      <a:lvl3pPr algn="l" rtl="0" eaLnBrk="0" fontAlgn="base" hangingPunct="0">
        <a:spcBef>
          <a:spcPct val="0"/>
        </a:spcBef>
        <a:spcAft>
          <a:spcPct val="0"/>
        </a:spcAft>
        <a:defRPr sz="4600">
          <a:solidFill>
            <a:schemeClr val="tx1"/>
          </a:solidFill>
          <a:latin typeface="Franklin Gothic Book" pitchFamily="34" charset="0"/>
        </a:defRPr>
      </a:lvl3pPr>
      <a:lvl4pPr algn="l" rtl="0" eaLnBrk="0" fontAlgn="base" hangingPunct="0">
        <a:spcBef>
          <a:spcPct val="0"/>
        </a:spcBef>
        <a:spcAft>
          <a:spcPct val="0"/>
        </a:spcAft>
        <a:defRPr sz="4600">
          <a:solidFill>
            <a:schemeClr val="tx1"/>
          </a:solidFill>
          <a:latin typeface="Franklin Gothic Book" pitchFamily="34" charset="0"/>
        </a:defRPr>
      </a:lvl4pPr>
      <a:lvl5pPr algn="l" rtl="0" eaLnBrk="0" fontAlgn="base" hangingPunct="0">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p:titleStyle>
    <p:bodyStyle>
      <a:lvl1pPr marL="419100" indent="-382588" algn="l" rtl="0" eaLnBrk="0" fontAlgn="base" hangingPunct="0">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722313" indent="-273050" algn="l" rtl="0" eaLnBrk="0" fontAlgn="base" hangingPunct="0">
        <a:spcBef>
          <a:spcPct val="20000"/>
        </a:spcBef>
        <a:spcAft>
          <a:spcPct val="0"/>
        </a:spcAft>
        <a:buClr>
          <a:schemeClr val="accent1"/>
        </a:buClr>
        <a:buSzPct val="90000"/>
        <a:buFont typeface="Wingdings 2" pitchFamily="18" charset="2"/>
        <a:buChar char=""/>
        <a:defRPr sz="2600" kern="1200">
          <a:solidFill>
            <a:schemeClr val="tx1"/>
          </a:solidFill>
          <a:latin typeface="+mn-lt"/>
          <a:ea typeface="+mn-ea"/>
          <a:cs typeface="+mn-cs"/>
        </a:defRPr>
      </a:lvl2pPr>
      <a:lvl3pPr marL="1004888" indent="-255588" algn="l" rtl="0" eaLnBrk="0" fontAlgn="base" hangingPunct="0">
        <a:spcBef>
          <a:spcPct val="20000"/>
        </a:spcBef>
        <a:spcAft>
          <a:spcPct val="0"/>
        </a:spcAft>
        <a:buClr>
          <a:schemeClr val="accent2"/>
        </a:buClr>
        <a:buSzPct val="85000"/>
        <a:buFont typeface="Arial" charset="0"/>
        <a:buChar char="○"/>
        <a:defRPr sz="2400" kern="1200">
          <a:solidFill>
            <a:schemeClr val="tx1"/>
          </a:solidFill>
          <a:latin typeface="+mn-lt"/>
          <a:ea typeface="+mn-ea"/>
          <a:cs typeface="+mn-cs"/>
        </a:defRPr>
      </a:lvl3pPr>
      <a:lvl4pPr marL="1279525" indent="-236538" algn="l" rtl="0" eaLnBrk="0" fontAlgn="base" hangingPunct="0">
        <a:spcBef>
          <a:spcPct val="20000"/>
        </a:spcBef>
        <a:spcAft>
          <a:spcPct val="0"/>
        </a:spcAft>
        <a:buClr>
          <a:srgbClr val="8D89A4"/>
        </a:buClr>
        <a:buSzPct val="90000"/>
        <a:buFont typeface="Wingdings 2" pitchFamily="18" charset="2"/>
        <a:buChar char=""/>
        <a:defRPr sz="2000" kern="1200">
          <a:solidFill>
            <a:schemeClr val="tx1"/>
          </a:solidFill>
          <a:latin typeface="+mn-lt"/>
          <a:ea typeface="+mn-ea"/>
          <a:cs typeface="+mn-cs"/>
        </a:defRPr>
      </a:lvl4pPr>
      <a:lvl5pPr marL="1489075" indent="-182563" algn="l" rtl="0" eaLnBrk="0" fontAlgn="base" hangingPunct="0">
        <a:spcBef>
          <a:spcPct val="20000"/>
        </a:spcBef>
        <a:spcAft>
          <a:spcPct val="0"/>
        </a:spcAft>
        <a:buClr>
          <a:srgbClr val="748560"/>
        </a:buClr>
        <a:buSzPct val="100000"/>
        <a:buFont typeface="Arial"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4882111-4CD8-43E6-9234-D832AC5D9CC8}" type="slidenum">
              <a:rPr lang="en-US"/>
              <a:pPr>
                <a:defRPr/>
              </a:pPr>
              <a:t>1</a:t>
            </a:fld>
            <a:endParaRPr lang="en-US"/>
          </a:p>
        </p:txBody>
      </p:sp>
      <p:sp>
        <p:nvSpPr>
          <p:cNvPr id="5" name="Rectangle 4"/>
          <p:cNvSpPr/>
          <p:nvPr/>
        </p:nvSpPr>
        <p:spPr>
          <a:xfrm>
            <a:off x="0" y="0"/>
            <a:ext cx="9144000" cy="1323439"/>
          </a:xfrm>
          <a:prstGeom prst="rect">
            <a:avLst/>
          </a:prstGeom>
          <a:noFill/>
        </p:spPr>
        <p:txBody>
          <a:bodyPr>
            <a:spAutoFit/>
          </a:bodyPr>
          <a:lstStyle/>
          <a:p>
            <a:pPr algn="ctr">
              <a:defRPr/>
            </a:pPr>
            <a:r>
              <a:rPr lang="en-US" sz="4000" dirty="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Govt. </a:t>
            </a:r>
            <a:r>
              <a:rPr lang="en-US" sz="4000" dirty="0" err="1">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Chandulal</a:t>
            </a:r>
            <a:r>
              <a:rPr lang="en-US" sz="4000" dirty="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Chandrakar</a:t>
            </a:r>
            <a:r>
              <a:rPr lang="en-US" sz="4000" dirty="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 Arts &amp; Science College, </a:t>
            </a:r>
            <a:r>
              <a:rPr lang="en-US" sz="4000" dirty="0" err="1">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Patan</a:t>
            </a:r>
            <a:r>
              <a:rPr lang="en-US" sz="4000" dirty="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 Dist-</a:t>
            </a:r>
            <a:r>
              <a:rPr lang="en-US" sz="4000" dirty="0" err="1">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Durg</a:t>
            </a:r>
            <a:endParaRPr lang="en-US" sz="4000" dirty="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endParaRPr>
          </a:p>
        </p:txBody>
      </p:sp>
      <p:sp>
        <p:nvSpPr>
          <p:cNvPr id="5124" name="TextBox 5"/>
          <p:cNvSpPr txBox="1">
            <a:spLocks noChangeArrowheads="1"/>
          </p:cNvSpPr>
          <p:nvPr/>
        </p:nvSpPr>
        <p:spPr bwMode="auto">
          <a:xfrm>
            <a:off x="914400" y="4953000"/>
            <a:ext cx="7391400" cy="1200150"/>
          </a:xfrm>
          <a:prstGeom prst="rect">
            <a:avLst/>
          </a:prstGeom>
          <a:noFill/>
          <a:ln w="9525">
            <a:noFill/>
            <a:miter lim="800000"/>
            <a:headEnd/>
            <a:tailEnd/>
          </a:ln>
        </p:spPr>
        <p:txBody>
          <a:bodyPr>
            <a:spAutoFit/>
          </a:bodyPr>
          <a:lstStyle/>
          <a:p>
            <a:pPr algn="ctr"/>
            <a:r>
              <a:rPr lang="en-US" sz="2400" dirty="0">
                <a:latin typeface="Times New Roman" pitchFamily="18" charset="0"/>
                <a:cs typeface="Times New Roman" pitchFamily="18" charset="0"/>
              </a:rPr>
              <a:t>Department of PHYSICS</a:t>
            </a:r>
          </a:p>
          <a:p>
            <a:pPr algn="ctr"/>
            <a:r>
              <a:rPr lang="en-US" sz="2400" dirty="0">
                <a:latin typeface="Times New Roman" pitchFamily="18" charset="0"/>
                <a:cs typeface="Times New Roman" pitchFamily="18" charset="0"/>
              </a:rPr>
              <a:t>Welcomes </a:t>
            </a:r>
          </a:p>
          <a:p>
            <a:pPr algn="ctr"/>
            <a:r>
              <a:rPr lang="en-US" sz="2400" dirty="0">
                <a:latin typeface="Times New Roman" pitchFamily="18" charset="0"/>
                <a:cs typeface="Times New Roman" pitchFamily="18" charset="0"/>
              </a:rPr>
              <a:t>NAAC PEER TEAM</a:t>
            </a:r>
            <a:endParaRPr lang="en-US" sz="3200" dirty="0">
              <a:latin typeface="Times New Roman" pitchFamily="18" charset="0"/>
              <a:cs typeface="Times New Roman" pitchFamily="18" charset="0"/>
            </a:endParaRPr>
          </a:p>
        </p:txBody>
      </p:sp>
      <p:pic>
        <p:nvPicPr>
          <p:cNvPr id="6" name="Picture 5" descr="20141120_091807.jpg"/>
          <p:cNvPicPr>
            <a:picLocks noChangeAspect="1"/>
          </p:cNvPicPr>
          <p:nvPr/>
        </p:nvPicPr>
        <p:blipFill>
          <a:blip r:embed="rId3" cstate="print"/>
          <a:stretch>
            <a:fillRect/>
          </a:stretch>
        </p:blipFill>
        <p:spPr>
          <a:xfrm>
            <a:off x="1447800" y="2209800"/>
            <a:ext cx="6400800" cy="3139440"/>
          </a:xfrm>
          <a:prstGeom prst="rect">
            <a:avLst/>
          </a:prstGeom>
          <a:ln>
            <a:noFill/>
          </a:ln>
          <a:effectLst>
            <a:innerShdw blurRad="114300">
              <a:prstClr val="black">
                <a:alpha val="34000"/>
              </a:prstClr>
            </a:innerShdw>
            <a:softEdge rad="635000"/>
          </a:effectLst>
        </p:spPr>
      </p:pic>
      <p:sp>
        <p:nvSpPr>
          <p:cNvPr id="5126" name="TextBox 6"/>
          <p:cNvSpPr txBox="1">
            <a:spLocks noChangeArrowheads="1"/>
          </p:cNvSpPr>
          <p:nvPr/>
        </p:nvSpPr>
        <p:spPr bwMode="auto">
          <a:xfrm>
            <a:off x="762000" y="1600200"/>
            <a:ext cx="7467600" cy="646331"/>
          </a:xfrm>
          <a:prstGeom prst="rect">
            <a:avLst/>
          </a:prstGeom>
          <a:noFill/>
          <a:ln w="9525">
            <a:noFill/>
            <a:miter lim="800000"/>
            <a:headEnd/>
            <a:tailEnd/>
          </a:ln>
        </p:spPr>
        <p:txBody>
          <a:bodyPr wrap="square">
            <a:spAutoFit/>
          </a:bodyPr>
          <a:lstStyle/>
          <a:p>
            <a:pPr algn="ctr"/>
            <a:r>
              <a:rPr lang="en-US" dirty="0"/>
              <a:t>AFFILIATED TO HEMCHAND YADAV </a:t>
            </a:r>
            <a:r>
              <a:rPr lang="en-US" dirty="0" smtClean="0"/>
              <a:t> </a:t>
            </a:r>
            <a:r>
              <a:rPr lang="en-US" dirty="0" err="1" smtClean="0"/>
              <a:t>Vishwavidyalaya,DURG</a:t>
            </a:r>
            <a:r>
              <a:rPr lang="en-US" dirty="0" smtClean="0"/>
              <a:t> </a:t>
            </a:r>
            <a:r>
              <a:rPr lang="en-US" dirty="0"/>
              <a:t>(C.G)</a:t>
            </a:r>
          </a:p>
          <a:p>
            <a:pPr algn="ctr"/>
            <a:r>
              <a:rPr lang="en-US" dirty="0"/>
              <a:t>AISHE-C-21675; UGC-202013; NAAC-CHCOGN15565</a:t>
            </a:r>
          </a:p>
        </p:txBody>
      </p:sp>
      <p:sp>
        <p:nvSpPr>
          <p:cNvPr id="7" name="TextBox 6"/>
          <p:cNvSpPr txBox="1"/>
          <p:nvPr/>
        </p:nvSpPr>
        <p:spPr>
          <a:xfrm>
            <a:off x="6019800" y="6488668"/>
            <a:ext cx="3124200" cy="369332"/>
          </a:xfrm>
          <a:prstGeom prst="rect">
            <a:avLst/>
          </a:prstGeom>
          <a:noFill/>
        </p:spPr>
        <p:txBody>
          <a:bodyPr wrap="square" rtlCol="0">
            <a:spAutoFit/>
          </a:bodyPr>
          <a:lstStyle/>
          <a:p>
            <a:r>
              <a:rPr lang="en-US" dirty="0" smtClean="0">
                <a:solidFill>
                  <a:srgbClr val="FF0000"/>
                </a:solidFill>
              </a:rPr>
              <a:t>15</a:t>
            </a:r>
            <a:r>
              <a:rPr lang="en-US" baseline="30000" dirty="0" smtClean="0">
                <a:solidFill>
                  <a:srgbClr val="FF0000"/>
                </a:solidFill>
              </a:rPr>
              <a:t>th</a:t>
            </a:r>
            <a:r>
              <a:rPr lang="en-US" dirty="0" smtClean="0">
                <a:solidFill>
                  <a:srgbClr val="FF0000"/>
                </a:solidFill>
              </a:rPr>
              <a:t> -16</a:t>
            </a:r>
            <a:r>
              <a:rPr lang="en-US" baseline="30000" dirty="0" smtClean="0">
                <a:solidFill>
                  <a:srgbClr val="FF0000"/>
                </a:solidFill>
              </a:rPr>
              <a:t>th</a:t>
            </a:r>
            <a:r>
              <a:rPr lang="en-US" dirty="0" smtClean="0">
                <a:solidFill>
                  <a:srgbClr val="FF0000"/>
                </a:solidFill>
              </a:rPr>
              <a:t> September 2021</a:t>
            </a:r>
            <a:endParaRPr lang="en-US" dirty="0">
              <a:solidFill>
                <a:srgbClr val="FF0000"/>
              </a:solidFill>
            </a:endParaRPr>
          </a:p>
        </p:txBody>
      </p:sp>
    </p:spTree>
  </p:cSld>
  <p:clrMapOvr>
    <a:masterClrMapping/>
  </p:clrMapOvr>
  <p:transition advTm="30000">
    <p:pull dir="l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274638"/>
            <a:ext cx="7470775" cy="868362"/>
          </a:xfrm>
        </p:spPr>
        <p:txBody>
          <a:bodyPr/>
          <a:lstStyle/>
          <a:p>
            <a:pPr algn="just"/>
            <a:r>
              <a:rPr lang="en-US" smtClean="0"/>
              <a:t>Academic Achievements</a:t>
            </a:r>
          </a:p>
        </p:txBody>
      </p:sp>
      <p:sp>
        <p:nvSpPr>
          <p:cNvPr id="3" name="Slide Number Placeholder 2"/>
          <p:cNvSpPr>
            <a:spLocks noGrp="1"/>
          </p:cNvSpPr>
          <p:nvPr>
            <p:ph type="sldNum" sz="quarter" idx="12"/>
          </p:nvPr>
        </p:nvSpPr>
        <p:spPr/>
        <p:txBody>
          <a:bodyPr/>
          <a:lstStyle/>
          <a:p>
            <a:pPr algn="just">
              <a:defRPr/>
            </a:pPr>
            <a:fld id="{399EAA54-660F-4FF0-9852-EBBFAF1CEB2F}" type="slidenum">
              <a:rPr lang="en-US" smtClean="0"/>
              <a:pPr algn="just">
                <a:defRPr/>
              </a:pPr>
              <a:t>10</a:t>
            </a:fld>
            <a:endParaRPr lang="en-US"/>
          </a:p>
        </p:txBody>
      </p:sp>
      <p:sp>
        <p:nvSpPr>
          <p:cNvPr id="14340" name="TextBox 3"/>
          <p:cNvSpPr txBox="1">
            <a:spLocks noChangeArrowheads="1"/>
          </p:cNvSpPr>
          <p:nvPr/>
        </p:nvSpPr>
        <p:spPr bwMode="auto">
          <a:xfrm>
            <a:off x="381000" y="1219200"/>
            <a:ext cx="8382000" cy="923925"/>
          </a:xfrm>
          <a:prstGeom prst="rect">
            <a:avLst/>
          </a:prstGeom>
          <a:noFill/>
          <a:ln w="9525">
            <a:noFill/>
            <a:miter lim="800000"/>
            <a:headEnd/>
            <a:tailEnd/>
          </a:ln>
        </p:spPr>
        <p:txBody>
          <a:bodyPr>
            <a:spAutoFit/>
          </a:bodyPr>
          <a:lstStyle/>
          <a:p>
            <a:pPr algn="just"/>
            <a:r>
              <a:rPr lang="en-US"/>
              <a:t>The Department of Physics, Government Chandulal Chandrakar Arts and Science College Patan, Dist.- Durg (Chhattisgarh) organized a National Seminar on the topic, "</a:t>
            </a:r>
            <a:r>
              <a:rPr lang="en-US">
                <a:solidFill>
                  <a:srgbClr val="FF0000"/>
                </a:solidFill>
              </a:rPr>
              <a:t>SCIENCE:TRAVERSING THE TIMELINE</a:t>
            </a:r>
            <a:r>
              <a:rPr lang="en-US"/>
              <a:t>" on </a:t>
            </a:r>
            <a:r>
              <a:rPr lang="en-US">
                <a:solidFill>
                  <a:srgbClr val="FFFF00"/>
                </a:solidFill>
              </a:rPr>
              <a:t>20 November 2019</a:t>
            </a:r>
          </a:p>
        </p:txBody>
      </p:sp>
      <p:pic>
        <p:nvPicPr>
          <p:cNvPr id="14341" name="Picture 2" descr="http://govtcccollegepatan.in/Facility/Department13_2.jpg"/>
          <p:cNvPicPr>
            <a:picLocks noChangeAspect="1" noChangeArrowheads="1"/>
          </p:cNvPicPr>
          <p:nvPr/>
        </p:nvPicPr>
        <p:blipFill>
          <a:blip r:embed="rId2"/>
          <a:srcRect/>
          <a:stretch>
            <a:fillRect/>
          </a:stretch>
        </p:blipFill>
        <p:spPr bwMode="auto">
          <a:xfrm>
            <a:off x="152400" y="2667000"/>
            <a:ext cx="2859088" cy="2590800"/>
          </a:xfrm>
          <a:prstGeom prst="rect">
            <a:avLst/>
          </a:prstGeom>
          <a:noFill/>
          <a:ln w="9525">
            <a:noFill/>
            <a:miter lim="800000"/>
            <a:headEnd/>
            <a:tailEnd/>
          </a:ln>
        </p:spPr>
      </p:pic>
      <p:pic>
        <p:nvPicPr>
          <p:cNvPr id="14342" name="Picture 4" descr="http://govtcccollegepatan.in/Facility/Department13_4.jpg"/>
          <p:cNvPicPr>
            <a:picLocks noChangeAspect="1" noChangeArrowheads="1"/>
          </p:cNvPicPr>
          <p:nvPr/>
        </p:nvPicPr>
        <p:blipFill>
          <a:blip r:embed="rId3"/>
          <a:srcRect/>
          <a:stretch>
            <a:fillRect/>
          </a:stretch>
        </p:blipFill>
        <p:spPr bwMode="auto">
          <a:xfrm>
            <a:off x="5715000" y="2667000"/>
            <a:ext cx="3108325" cy="2590800"/>
          </a:xfrm>
          <a:prstGeom prst="rect">
            <a:avLst/>
          </a:prstGeom>
          <a:noFill/>
          <a:ln w="9525">
            <a:noFill/>
            <a:miter lim="800000"/>
            <a:headEnd/>
            <a:tailEnd/>
          </a:ln>
        </p:spPr>
      </p:pic>
      <p:pic>
        <p:nvPicPr>
          <p:cNvPr id="14343" name="Picture 6" descr="http://govtcccollegepatan.in/Facility/Department13_13.jpg"/>
          <p:cNvPicPr>
            <a:picLocks noChangeAspect="1" noChangeArrowheads="1"/>
          </p:cNvPicPr>
          <p:nvPr/>
        </p:nvPicPr>
        <p:blipFill>
          <a:blip r:embed="rId4"/>
          <a:srcRect/>
          <a:stretch>
            <a:fillRect/>
          </a:stretch>
        </p:blipFill>
        <p:spPr bwMode="auto">
          <a:xfrm>
            <a:off x="3048000" y="2667000"/>
            <a:ext cx="2667000" cy="2633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A4866C4E-5436-4897-962E-0A9A75A8D410}" type="slidenum">
              <a:rPr lang="en-US" smtClean="0"/>
              <a:pPr>
                <a:defRPr/>
              </a:pPr>
              <a:t>11</a:t>
            </a:fld>
            <a:endParaRPr lang="en-US"/>
          </a:p>
        </p:txBody>
      </p:sp>
      <p:graphicFrame>
        <p:nvGraphicFramePr>
          <p:cNvPr id="4" name="Table 3"/>
          <p:cNvGraphicFramePr>
            <a:graphicFrameLocks noGrp="1"/>
          </p:cNvGraphicFramePr>
          <p:nvPr/>
        </p:nvGraphicFramePr>
        <p:xfrm>
          <a:off x="609600" y="1524000"/>
          <a:ext cx="7848599" cy="4262450"/>
        </p:xfrm>
        <a:graphic>
          <a:graphicData uri="http://schemas.openxmlformats.org/drawingml/2006/table">
            <a:tbl>
              <a:tblPr/>
              <a:tblGrid>
                <a:gridCol w="678639"/>
                <a:gridCol w="2803071"/>
                <a:gridCol w="1917890"/>
                <a:gridCol w="2448999"/>
              </a:tblGrid>
              <a:tr h="225122">
                <a:tc>
                  <a:txBody>
                    <a:bodyPr/>
                    <a:lstStyle/>
                    <a:p>
                      <a:pPr marL="0" marR="0" algn="ctr">
                        <a:lnSpc>
                          <a:spcPct val="115000"/>
                        </a:lnSpc>
                        <a:spcBef>
                          <a:spcPts val="0"/>
                        </a:spcBef>
                        <a:spcAft>
                          <a:spcPts val="0"/>
                        </a:spcAft>
                      </a:pPr>
                      <a:r>
                        <a:rPr lang="en-US" sz="1100" dirty="0">
                          <a:solidFill>
                            <a:schemeClr val="tx1"/>
                          </a:solidFill>
                          <a:latin typeface="Calibri"/>
                          <a:ea typeface="Calibri"/>
                          <a:cs typeface="Times New Roman"/>
                        </a:rPr>
                        <a:t>Sr. No.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chemeClr val="tx1"/>
                          </a:solidFill>
                          <a:latin typeface="Calibri"/>
                          <a:ea typeface="Calibri"/>
                          <a:cs typeface="Times New Roman"/>
                        </a:rPr>
                        <a:t>Title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chemeClr val="tx1"/>
                          </a:solidFill>
                          <a:latin typeface="Calibri"/>
                          <a:ea typeface="Calibri"/>
                          <a:cs typeface="Times New Roman"/>
                        </a:rPr>
                        <a:t>Author’s Name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chemeClr val="tx1"/>
                          </a:solidFill>
                          <a:latin typeface="Calibri"/>
                          <a:ea typeface="Calibri"/>
                          <a:cs typeface="Times New Roman"/>
                        </a:rPr>
                        <a:t>Journal Details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2149">
                <a:tc>
                  <a:txBody>
                    <a:bodyPr/>
                    <a:lstStyle/>
                    <a:p>
                      <a:pPr marL="0" marR="0">
                        <a:lnSpc>
                          <a:spcPct val="115000"/>
                        </a:lnSpc>
                        <a:spcBef>
                          <a:spcPts val="0"/>
                        </a:spcBef>
                        <a:spcAft>
                          <a:spcPts val="0"/>
                        </a:spcAft>
                      </a:pPr>
                      <a:r>
                        <a:rPr lang="en-US" sz="1100">
                          <a:solidFill>
                            <a:schemeClr val="tx1"/>
                          </a:solidFill>
                          <a:latin typeface="Calibri"/>
                          <a:ea typeface="Calibri"/>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b="0" i="0">
                          <a:solidFill>
                            <a:schemeClr val="tx1"/>
                          </a:solidFill>
                          <a:latin typeface="Times New Roman"/>
                          <a:ea typeface="Calibri"/>
                          <a:cs typeface="Times New Roman"/>
                        </a:rPr>
                        <a:t>Effect of Excitation Energy on Photoluminescence Properties of Ti Doped ZrO</a:t>
                      </a:r>
                      <a:r>
                        <a:rPr lang="en-US" sz="1400" b="0" i="0" baseline="-25000">
                          <a:solidFill>
                            <a:schemeClr val="tx1"/>
                          </a:solidFill>
                          <a:latin typeface="Times New Roman"/>
                          <a:ea typeface="Calibri"/>
                          <a:cs typeface="Times New Roman"/>
                        </a:rPr>
                        <a:t>2</a:t>
                      </a:r>
                      <a:r>
                        <a:rPr lang="en-US" sz="1400" b="0" i="0">
                          <a:solidFill>
                            <a:schemeClr val="tx1"/>
                          </a:solidFill>
                          <a:latin typeface="Times New Roman"/>
                          <a:ea typeface="Calibri"/>
                          <a:cs typeface="Times New Roman"/>
                        </a:rPr>
                        <a:t> Phosphors</a:t>
                      </a:r>
                      <a:endParaRPr lang="en-US" sz="110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b="0" i="0">
                          <a:solidFill>
                            <a:schemeClr val="tx1"/>
                          </a:solidFill>
                          <a:latin typeface="Times New Roman"/>
                          <a:ea typeface="Calibri"/>
                          <a:cs typeface="Times New Roman"/>
                        </a:rPr>
                        <a:t>Ugendra Kurrey, Nameeta Brahme, D.P. Bisen </a:t>
                      </a:r>
                      <a:r>
                        <a:rPr lang="en-US" sz="1400" b="1" i="0">
                          <a:solidFill>
                            <a:schemeClr val="tx1"/>
                          </a:solidFill>
                          <a:latin typeface="Times New Roman"/>
                          <a:ea typeface="Calibri"/>
                          <a:cs typeface="Times New Roman"/>
                        </a:rPr>
                        <a:t>and </a:t>
                      </a:r>
                      <a:r>
                        <a:rPr lang="en-US" sz="1400" b="0" i="0">
                          <a:solidFill>
                            <a:schemeClr val="tx1"/>
                          </a:solidFill>
                          <a:latin typeface="Times New Roman"/>
                          <a:ea typeface="Calibri"/>
                          <a:cs typeface="Times New Roman"/>
                        </a:rPr>
                        <a:t>Shweta Sharma</a:t>
                      </a:r>
                      <a:endParaRPr lang="en-US" sz="110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i="0" dirty="0">
                          <a:solidFill>
                            <a:schemeClr val="tx1"/>
                          </a:solidFill>
                          <a:latin typeface="Times New Roman"/>
                          <a:ea typeface="Calibri"/>
                          <a:cs typeface="Times New Roman"/>
                        </a:rPr>
                        <a:t>International Journal of Luminescence and Applications (ISSN: 2277-6362)</a:t>
                      </a:r>
                      <a:r>
                        <a:rPr lang="en-US" sz="1400" i="0" dirty="0">
                          <a:solidFill>
                            <a:schemeClr val="tx1"/>
                          </a:solidFill>
                          <a:latin typeface="Calibri"/>
                          <a:ea typeface="Calibri"/>
                          <a:cs typeface="Times New Roman"/>
                        </a:rPr>
                        <a:t/>
                      </a:r>
                      <a:br>
                        <a:rPr lang="en-US" sz="1400" i="0" dirty="0">
                          <a:solidFill>
                            <a:schemeClr val="tx1"/>
                          </a:solidFill>
                          <a:latin typeface="Calibri"/>
                          <a:ea typeface="Calibri"/>
                          <a:cs typeface="Times New Roman"/>
                        </a:rPr>
                      </a:br>
                      <a:r>
                        <a:rPr lang="en-US" sz="1400" i="0" dirty="0">
                          <a:solidFill>
                            <a:schemeClr val="tx1"/>
                          </a:solidFill>
                          <a:latin typeface="Times New Roman"/>
                          <a:ea typeface="Calibri"/>
                          <a:cs typeface="Times New Roman"/>
                        </a:rPr>
                        <a:t>Vol. 7, No. 3-4, October - December 2017. Article ID: 247. pp.446-450.</a:t>
                      </a:r>
                      <a:endParaRPr lang="en-US" sz="1100" i="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45179">
                <a:tc>
                  <a:txBody>
                    <a:bodyPr/>
                    <a:lstStyle/>
                    <a:p>
                      <a:pPr marL="0" marR="0">
                        <a:lnSpc>
                          <a:spcPct val="115000"/>
                        </a:lnSpc>
                        <a:spcBef>
                          <a:spcPts val="0"/>
                        </a:spcBef>
                        <a:spcAft>
                          <a:spcPts val="0"/>
                        </a:spcAft>
                      </a:pPr>
                      <a:r>
                        <a:rPr lang="en-US" sz="1100">
                          <a:solidFill>
                            <a:schemeClr val="tx1"/>
                          </a:solidFill>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solidFill>
                            <a:schemeClr val="tx1"/>
                          </a:solidFill>
                          <a:latin typeface="Times New Roman"/>
                          <a:ea typeface="Calibri"/>
                          <a:cs typeface="Times New Roman"/>
                        </a:rPr>
                        <a:t>Optical properties of rare earth (</a:t>
                      </a:r>
                      <a:r>
                        <a:rPr lang="en-US" sz="1400" dirty="0" err="1">
                          <a:solidFill>
                            <a:schemeClr val="tx1"/>
                          </a:solidFill>
                          <a:latin typeface="Times New Roman"/>
                          <a:ea typeface="Calibri"/>
                          <a:cs typeface="Times New Roman"/>
                        </a:rPr>
                        <a:t>Ce</a:t>
                      </a:r>
                      <a:r>
                        <a:rPr lang="en-US" sz="1400" dirty="0">
                          <a:solidFill>
                            <a:schemeClr val="tx1"/>
                          </a:solidFill>
                          <a:latin typeface="Times New Roman"/>
                          <a:ea typeface="Calibri"/>
                          <a:cs typeface="Times New Roman"/>
                        </a:rPr>
                        <a:t>) and transition metal (Ti) doped ZrO</a:t>
                      </a:r>
                      <a:r>
                        <a:rPr lang="en-US" sz="1400" baseline="-25000" dirty="0">
                          <a:solidFill>
                            <a:schemeClr val="tx1"/>
                          </a:solidFill>
                          <a:latin typeface="Times New Roman"/>
                          <a:ea typeface="Calibri"/>
                          <a:cs typeface="Times New Roman"/>
                        </a:rPr>
                        <a:t>2</a:t>
                      </a:r>
                      <a:r>
                        <a:rPr lang="en-US" sz="1400" dirty="0">
                          <a:solidFill>
                            <a:schemeClr val="tx1"/>
                          </a:solidFill>
                          <a:latin typeface="Times New Roman"/>
                          <a:ea typeface="Calibri"/>
                          <a:cs typeface="Times New Roman"/>
                        </a:rPr>
                        <a:t> phosphors</a:t>
                      </a:r>
                      <a:endParaRPr lang="en-US" sz="11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solidFill>
                            <a:schemeClr val="tx1"/>
                          </a:solidFill>
                          <a:latin typeface="Times New Roman"/>
                          <a:ea typeface="Calibri"/>
                          <a:cs typeface="Times New Roman"/>
                        </a:rPr>
                        <a:t>Ugendra Kurrey, Nameeta Brahme and D.P. Bisen.</a:t>
                      </a:r>
                      <a:endParaRPr lang="en-US" sz="110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solidFill>
                            <a:schemeClr val="tx1"/>
                          </a:solidFill>
                          <a:latin typeface="Times New Roman"/>
                          <a:ea typeface="Calibri"/>
                          <a:cs typeface="Times New Roman"/>
                        </a:rPr>
                        <a:t>IOP Conf. Series: Materials Science and Engineering 1120 (2021) 012002</a:t>
                      </a:r>
                      <a:endParaRPr lang="en-US" sz="1100" dirty="0">
                        <a:solidFill>
                          <a:schemeClr val="tx1"/>
                        </a:solidFill>
                        <a:latin typeface="Calibri"/>
                        <a:ea typeface="Calibri"/>
                        <a:cs typeface="Times New Roman"/>
                      </a:endParaRPr>
                    </a:p>
                    <a:p>
                      <a:pPr marL="0" marR="0">
                        <a:lnSpc>
                          <a:spcPct val="115000"/>
                        </a:lnSpc>
                        <a:spcBef>
                          <a:spcPts val="0"/>
                        </a:spcBef>
                        <a:spcAft>
                          <a:spcPts val="0"/>
                        </a:spcAft>
                      </a:pPr>
                      <a:r>
                        <a:rPr lang="en-US" sz="1400" dirty="0">
                          <a:solidFill>
                            <a:schemeClr val="tx1"/>
                          </a:solidFill>
                          <a:latin typeface="Times New Roman"/>
                          <a:ea typeface="Calibri"/>
                          <a:cs typeface="Times New Roman"/>
                        </a:rPr>
                        <a:t>doi:10.1088/1757-899X/1120/1/012002</a:t>
                      </a:r>
                      <a:endParaRPr lang="en-US" sz="11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5385" name="TextBox 4"/>
          <p:cNvSpPr txBox="1">
            <a:spLocks noChangeArrowheads="1"/>
          </p:cNvSpPr>
          <p:nvPr/>
        </p:nvSpPr>
        <p:spPr bwMode="auto">
          <a:xfrm>
            <a:off x="762000" y="533400"/>
            <a:ext cx="3200400" cy="369888"/>
          </a:xfrm>
          <a:prstGeom prst="rect">
            <a:avLst/>
          </a:prstGeom>
          <a:noFill/>
          <a:ln w="9525">
            <a:noFill/>
            <a:miter lim="800000"/>
            <a:headEnd/>
            <a:tailEnd/>
          </a:ln>
        </p:spPr>
        <p:txBody>
          <a:bodyPr>
            <a:spAutoFit/>
          </a:bodyPr>
          <a:lstStyle/>
          <a:p>
            <a:r>
              <a:rPr lang="en-US"/>
              <a:t>1. Research Publications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1524000" cy="792162"/>
          </a:xfrm>
        </p:spPr>
        <p:txBody>
          <a:bodyPr/>
          <a:lstStyle/>
          <a:p>
            <a:pPr>
              <a:defRPr/>
            </a:pPr>
            <a:r>
              <a:rPr lang="en-US" sz="1800" dirty="0" smtClean="0">
                <a:latin typeface="+mn-lt"/>
              </a:rPr>
              <a:t>2.Awards</a:t>
            </a:r>
            <a:endParaRPr lang="en-US" sz="1800" dirty="0">
              <a:latin typeface="+mn-lt"/>
            </a:endParaRPr>
          </a:p>
        </p:txBody>
      </p:sp>
      <p:sp>
        <p:nvSpPr>
          <p:cNvPr id="3" name="Slide Number Placeholder 2"/>
          <p:cNvSpPr>
            <a:spLocks noGrp="1"/>
          </p:cNvSpPr>
          <p:nvPr>
            <p:ph type="sldNum" sz="quarter" idx="12"/>
          </p:nvPr>
        </p:nvSpPr>
        <p:spPr/>
        <p:txBody>
          <a:bodyPr/>
          <a:lstStyle/>
          <a:p>
            <a:pPr>
              <a:defRPr/>
            </a:pPr>
            <a:fld id="{A9BB8386-324C-4C75-85B7-18669153A9DF}" type="slidenum">
              <a:rPr lang="en-US" smtClean="0"/>
              <a:pPr>
                <a:defRPr/>
              </a:pPr>
              <a:t>12</a:t>
            </a:fld>
            <a:endParaRPr lang="en-US"/>
          </a:p>
        </p:txBody>
      </p:sp>
      <p:sp>
        <p:nvSpPr>
          <p:cNvPr id="16388" name="TextBox 3"/>
          <p:cNvSpPr txBox="1">
            <a:spLocks noChangeArrowheads="1"/>
          </p:cNvSpPr>
          <p:nvPr/>
        </p:nvSpPr>
        <p:spPr bwMode="auto">
          <a:xfrm>
            <a:off x="685800" y="990600"/>
            <a:ext cx="8458200" cy="3140075"/>
          </a:xfrm>
          <a:prstGeom prst="rect">
            <a:avLst/>
          </a:prstGeom>
          <a:noFill/>
          <a:ln w="9525">
            <a:noFill/>
            <a:miter lim="800000"/>
            <a:headEnd/>
            <a:tailEnd/>
          </a:ln>
        </p:spPr>
        <p:txBody>
          <a:bodyPr>
            <a:spAutoFit/>
          </a:bodyPr>
          <a:lstStyle/>
          <a:p>
            <a:pPr marL="342900" indent="-342900">
              <a:buFontTx/>
              <a:buAutoNum type="arabicPeriod"/>
            </a:pPr>
            <a:r>
              <a:rPr lang="en-US"/>
              <a:t>Got Second  Best Poster Award in National Conference on “Signal Processing, Sustainable Energy Material and Astronomy &amp; Astrophysics (NSSEMA-2017)”</a:t>
            </a:r>
          </a:p>
          <a:p>
            <a:pPr marL="342900" indent="-342900"/>
            <a:r>
              <a:rPr lang="en-US"/>
              <a:t>	held at S.o.S. in Electronics &amp; Photonics and S.o.S. in Physics &amp; Astrophysics, Pt. R.S.University, Raipur (C.G) during March 28-30,2017</a:t>
            </a:r>
          </a:p>
          <a:p>
            <a:pPr marL="342900" indent="-342900"/>
            <a:endParaRPr lang="en-US"/>
          </a:p>
          <a:p>
            <a:pPr marL="342900" indent="-342900"/>
            <a:r>
              <a:rPr lang="en-US"/>
              <a:t>2. Got Third  Best Poster Award in International Conference on “Luminescence and its Applications (ICLA-2019)”</a:t>
            </a:r>
          </a:p>
          <a:p>
            <a:pPr marL="342900" indent="-342900"/>
            <a:r>
              <a:rPr lang="en-US"/>
              <a:t>	Organized by S.o.S. in Physics &amp; Astrophysics, Pt. R.S.University, Raipur (C.G) &amp; Luminescence Society of India (LSI)  during January 7-10, 2019.</a:t>
            </a:r>
          </a:p>
          <a:p>
            <a:pPr marL="342900" indent="-342900"/>
            <a:endParaRPr lang="en-US"/>
          </a:p>
        </p:txBody>
      </p:sp>
      <p:pic>
        <p:nvPicPr>
          <p:cNvPr id="16389" name="Picture 6"/>
          <p:cNvPicPr>
            <a:picLocks noChangeAspect="1" noChangeArrowheads="1"/>
          </p:cNvPicPr>
          <p:nvPr/>
        </p:nvPicPr>
        <p:blipFill>
          <a:blip r:embed="rId2"/>
          <a:srcRect/>
          <a:stretch>
            <a:fillRect/>
          </a:stretch>
        </p:blipFill>
        <p:spPr bwMode="auto">
          <a:xfrm>
            <a:off x="304800" y="3962400"/>
            <a:ext cx="4114800" cy="2895600"/>
          </a:xfrm>
          <a:prstGeom prst="rect">
            <a:avLst/>
          </a:prstGeom>
          <a:noFill/>
          <a:ln w="9525">
            <a:noFill/>
            <a:miter lim="800000"/>
            <a:headEnd/>
            <a:tailEnd/>
          </a:ln>
        </p:spPr>
      </p:pic>
      <p:pic>
        <p:nvPicPr>
          <p:cNvPr id="16390" name="Picture 7"/>
          <p:cNvPicPr>
            <a:picLocks noChangeAspect="1" noChangeArrowheads="1"/>
          </p:cNvPicPr>
          <p:nvPr/>
        </p:nvPicPr>
        <p:blipFill>
          <a:blip r:embed="rId3"/>
          <a:srcRect/>
          <a:stretch>
            <a:fillRect/>
          </a:stretch>
        </p:blipFill>
        <p:spPr bwMode="auto">
          <a:xfrm>
            <a:off x="4795838" y="3881438"/>
            <a:ext cx="4348162" cy="2976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274638"/>
            <a:ext cx="8001000" cy="1143000"/>
          </a:xfrm>
        </p:spPr>
        <p:txBody>
          <a:bodyPr/>
          <a:lstStyle/>
          <a:p>
            <a:pPr algn="ctr"/>
            <a:r>
              <a:rPr lang="en-US" smtClean="0"/>
              <a:t>M.Sc. Students Achievements</a:t>
            </a:r>
          </a:p>
        </p:txBody>
      </p:sp>
      <p:sp>
        <p:nvSpPr>
          <p:cNvPr id="3" name="Slide Number Placeholder 2"/>
          <p:cNvSpPr>
            <a:spLocks noGrp="1"/>
          </p:cNvSpPr>
          <p:nvPr>
            <p:ph type="sldNum" sz="quarter" idx="12"/>
          </p:nvPr>
        </p:nvSpPr>
        <p:spPr/>
        <p:txBody>
          <a:bodyPr/>
          <a:lstStyle/>
          <a:p>
            <a:pPr>
              <a:defRPr/>
            </a:pPr>
            <a:fld id="{6DC88721-D6D1-466B-BFC0-56CA3FFB1C33}" type="slidenum">
              <a:rPr lang="en-US" smtClean="0"/>
              <a:pPr>
                <a:defRPr/>
              </a:pPr>
              <a:t>13</a:t>
            </a:fld>
            <a:endParaRPr lang="en-US"/>
          </a:p>
        </p:txBody>
      </p:sp>
      <p:sp>
        <p:nvSpPr>
          <p:cNvPr id="17412" name="TextBox 3"/>
          <p:cNvSpPr txBox="1">
            <a:spLocks noChangeArrowheads="1"/>
          </p:cNvSpPr>
          <p:nvPr/>
        </p:nvSpPr>
        <p:spPr bwMode="auto">
          <a:xfrm>
            <a:off x="609600" y="1447800"/>
            <a:ext cx="8077200" cy="369888"/>
          </a:xfrm>
          <a:prstGeom prst="rect">
            <a:avLst/>
          </a:prstGeom>
          <a:noFill/>
          <a:ln w="9525">
            <a:noFill/>
            <a:miter lim="800000"/>
            <a:headEnd/>
            <a:tailEnd/>
          </a:ln>
        </p:spPr>
        <p:txBody>
          <a:bodyPr>
            <a:spAutoFit/>
          </a:bodyPr>
          <a:lstStyle/>
          <a:p>
            <a:r>
              <a:rPr lang="en-US"/>
              <a:t>List of students participated in Summer School Program</a:t>
            </a:r>
          </a:p>
        </p:txBody>
      </p:sp>
      <p:graphicFrame>
        <p:nvGraphicFramePr>
          <p:cNvPr id="5" name="Table 4"/>
          <p:cNvGraphicFramePr>
            <a:graphicFrameLocks noGrp="1"/>
          </p:cNvGraphicFramePr>
          <p:nvPr/>
        </p:nvGraphicFramePr>
        <p:xfrm>
          <a:off x="685800" y="2005013"/>
          <a:ext cx="7543800" cy="1642703"/>
        </p:xfrm>
        <a:graphic>
          <a:graphicData uri="http://schemas.openxmlformats.org/drawingml/2006/table">
            <a:tbl>
              <a:tblPr firstRow="1" bandRow="1">
                <a:tableStyleId>{5C22544A-7EE6-4342-B048-85BDC9FD1C3A}</a:tableStyleId>
              </a:tblPr>
              <a:tblGrid>
                <a:gridCol w="1422400"/>
                <a:gridCol w="3606800"/>
                <a:gridCol w="2514600"/>
              </a:tblGrid>
              <a:tr h="433267">
                <a:tc>
                  <a:txBody>
                    <a:bodyPr/>
                    <a:lstStyle/>
                    <a:p>
                      <a:pPr algn="ctr"/>
                      <a:r>
                        <a:rPr lang="en-US" dirty="0" smtClean="0"/>
                        <a:t>Sr. No.</a:t>
                      </a:r>
                      <a:endParaRPr lang="en-US" dirty="0"/>
                    </a:p>
                  </a:txBody>
                  <a:tcPr/>
                </a:tc>
                <a:tc>
                  <a:txBody>
                    <a:bodyPr/>
                    <a:lstStyle/>
                    <a:p>
                      <a:pPr algn="ctr"/>
                      <a:r>
                        <a:rPr lang="en-US" dirty="0" smtClean="0"/>
                        <a:t>Student name</a:t>
                      </a:r>
                      <a:endParaRPr lang="en-US" dirty="0"/>
                    </a:p>
                  </a:txBody>
                  <a:tcPr/>
                </a:tc>
                <a:tc>
                  <a:txBody>
                    <a:bodyPr/>
                    <a:lstStyle/>
                    <a:p>
                      <a:pPr algn="ctr"/>
                      <a:r>
                        <a:rPr lang="en-US" dirty="0" smtClean="0"/>
                        <a:t>Summer School</a:t>
                      </a:r>
                      <a:endParaRPr lang="en-US" dirty="0"/>
                    </a:p>
                  </a:txBody>
                  <a:tcPr/>
                </a:tc>
              </a:tr>
              <a:tr h="471368">
                <a:tc>
                  <a:txBody>
                    <a:bodyPr/>
                    <a:lstStyle/>
                    <a:p>
                      <a:pPr algn="ctr"/>
                      <a:r>
                        <a:rPr lang="en-US" sz="1400" dirty="0" smtClean="0">
                          <a:latin typeface="+mn-lt"/>
                        </a:rPr>
                        <a:t>01</a:t>
                      </a:r>
                      <a:endParaRPr lang="en-US" sz="1400" dirty="0">
                        <a:latin typeface="+mn-lt"/>
                      </a:endParaRPr>
                    </a:p>
                  </a:txBody>
                  <a:tcPr/>
                </a:tc>
                <a:tc>
                  <a:txBody>
                    <a:bodyPr/>
                    <a:lstStyle/>
                    <a:p>
                      <a:pPr algn="ctr"/>
                      <a:r>
                        <a:rPr lang="en-US" sz="1400" dirty="0" smtClean="0">
                          <a:latin typeface="+mn-lt"/>
                        </a:rPr>
                        <a:t>Ms. BHOOMIKA DEWANGAN</a:t>
                      </a:r>
                      <a:endParaRPr lang="en-US" sz="1400" dirty="0">
                        <a:latin typeface="+mn-lt"/>
                      </a:endParaRPr>
                    </a:p>
                  </a:txBody>
                  <a:tcPr/>
                </a:tc>
                <a:tc>
                  <a:txBody>
                    <a:bodyPr/>
                    <a:lstStyle/>
                    <a:p>
                      <a:pPr algn="ctr"/>
                      <a:r>
                        <a:rPr lang="en-US" sz="1400" dirty="0" smtClean="0">
                          <a:latin typeface="+mn-lt"/>
                        </a:rPr>
                        <a:t>IUCAA</a:t>
                      </a:r>
                      <a:endParaRPr lang="en-US" sz="1400" dirty="0">
                        <a:latin typeface="+mn-lt"/>
                      </a:endParaRPr>
                    </a:p>
                  </a:txBody>
                  <a:tcPr/>
                </a:tc>
              </a:tr>
              <a:tr h="433268">
                <a:tc>
                  <a:txBody>
                    <a:bodyPr/>
                    <a:lstStyle/>
                    <a:p>
                      <a:pPr algn="ctr"/>
                      <a:r>
                        <a:rPr lang="en-US" sz="1400" dirty="0" smtClean="0">
                          <a:latin typeface="+mn-lt"/>
                        </a:rPr>
                        <a:t>02</a:t>
                      </a:r>
                      <a:endParaRPr lang="en-US" sz="1400" dirty="0">
                        <a:latin typeface="+mn-lt"/>
                      </a:endParaRPr>
                    </a:p>
                  </a:txBody>
                  <a:tcPr/>
                </a:tc>
                <a:tc>
                  <a:txBody>
                    <a:bodyPr/>
                    <a:lstStyle/>
                    <a:p>
                      <a:pPr algn="ctr"/>
                      <a:r>
                        <a:rPr lang="en-US" sz="1400" dirty="0" smtClean="0">
                          <a:latin typeface="+mn-lt"/>
                        </a:rPr>
                        <a:t>Ms.</a:t>
                      </a:r>
                      <a:r>
                        <a:rPr lang="en-US" sz="1400" baseline="0" dirty="0" smtClean="0">
                          <a:latin typeface="+mn-lt"/>
                        </a:rPr>
                        <a:t> </a:t>
                      </a:r>
                      <a:r>
                        <a:rPr lang="en-US" sz="1400" dirty="0" smtClean="0">
                          <a:latin typeface="+mn-lt"/>
                        </a:rPr>
                        <a:t>DEEPTI LAHRI</a:t>
                      </a:r>
                      <a:endParaRPr lang="en-US" sz="1400" dirty="0">
                        <a:latin typeface="+mn-lt"/>
                      </a:endParaRPr>
                    </a:p>
                  </a:txBody>
                  <a:tcPr/>
                </a:tc>
                <a:tc>
                  <a:txBody>
                    <a:bodyPr/>
                    <a:lstStyle/>
                    <a:p>
                      <a:pPr algn="ctr"/>
                      <a:r>
                        <a:rPr lang="en-US" sz="1400" dirty="0" smtClean="0">
                          <a:latin typeface="+mn-lt"/>
                        </a:rPr>
                        <a:t>IUCAA</a:t>
                      </a:r>
                      <a:endParaRPr lang="en-US" sz="1400" dirty="0">
                        <a:latin typeface="+mn-lt"/>
                      </a:endParaRPr>
                    </a:p>
                  </a:txBody>
                  <a:tcPr/>
                </a:tc>
              </a:tr>
              <a:tr h="252532">
                <a:tc>
                  <a:txBody>
                    <a:bodyPr/>
                    <a:lstStyle/>
                    <a:p>
                      <a:pPr algn="ctr"/>
                      <a:r>
                        <a:rPr lang="en-US" sz="1400" dirty="0" smtClean="0">
                          <a:latin typeface="+mn-lt"/>
                        </a:rPr>
                        <a:t>03</a:t>
                      </a:r>
                      <a:endParaRPr lang="en-US" sz="1400" dirty="0">
                        <a:latin typeface="+mn-lt"/>
                      </a:endParaRPr>
                    </a:p>
                  </a:txBody>
                  <a:tcPr/>
                </a:tc>
                <a:tc>
                  <a:txBody>
                    <a:bodyPr/>
                    <a:lstStyle/>
                    <a:p>
                      <a:pPr algn="ctr"/>
                      <a:r>
                        <a:rPr lang="en-US" sz="1400" dirty="0" smtClean="0">
                          <a:latin typeface="+mn-lt"/>
                        </a:rPr>
                        <a:t>Ms.</a:t>
                      </a:r>
                      <a:r>
                        <a:rPr lang="en-US" sz="1400" baseline="0" dirty="0" smtClean="0">
                          <a:latin typeface="+mn-lt"/>
                        </a:rPr>
                        <a:t> </a:t>
                      </a:r>
                      <a:r>
                        <a:rPr lang="en-US" sz="1400" dirty="0" smtClean="0">
                          <a:latin typeface="+mn-lt"/>
                        </a:rPr>
                        <a:t>GITIKA SAHU</a:t>
                      </a:r>
                      <a:endParaRPr lang="en-US" sz="1400" dirty="0">
                        <a:latin typeface="+mn-lt"/>
                      </a:endParaRPr>
                    </a:p>
                  </a:txBody>
                  <a:tcPr/>
                </a:tc>
                <a:tc>
                  <a:txBody>
                    <a:bodyPr/>
                    <a:lstStyle/>
                    <a:p>
                      <a:pPr algn="ctr"/>
                      <a:r>
                        <a:rPr lang="en-US" sz="1400" dirty="0" smtClean="0">
                          <a:latin typeface="+mn-lt"/>
                        </a:rPr>
                        <a:t>IUCAA</a:t>
                      </a:r>
                      <a:endParaRPr lang="en-US" sz="1400" dirty="0">
                        <a:latin typeface="+mn-lt"/>
                      </a:endParaRPr>
                    </a:p>
                  </a:txBody>
                  <a:tcPr/>
                </a:tc>
              </a:tr>
            </a:tbl>
          </a:graphicData>
        </a:graphic>
      </p:graphicFrame>
      <p:pic>
        <p:nvPicPr>
          <p:cNvPr id="17435" name="Picture 52"/>
          <p:cNvPicPr>
            <a:picLocks noChangeAspect="1" noChangeArrowheads="1"/>
          </p:cNvPicPr>
          <p:nvPr/>
        </p:nvPicPr>
        <p:blipFill>
          <a:blip r:embed="rId2"/>
          <a:srcRect/>
          <a:stretch>
            <a:fillRect/>
          </a:stretch>
        </p:blipFill>
        <p:spPr bwMode="auto">
          <a:xfrm>
            <a:off x="762000" y="3810000"/>
            <a:ext cx="2443163" cy="3048000"/>
          </a:xfrm>
          <a:prstGeom prst="rect">
            <a:avLst/>
          </a:prstGeom>
          <a:noFill/>
          <a:ln w="9525">
            <a:noFill/>
            <a:miter lim="800000"/>
            <a:headEnd/>
            <a:tailEnd/>
          </a:ln>
        </p:spPr>
      </p:pic>
      <p:pic>
        <p:nvPicPr>
          <p:cNvPr id="17436" name="Picture 53"/>
          <p:cNvPicPr>
            <a:picLocks noChangeAspect="1" noChangeArrowheads="1"/>
          </p:cNvPicPr>
          <p:nvPr/>
        </p:nvPicPr>
        <p:blipFill>
          <a:blip r:embed="rId3"/>
          <a:srcRect/>
          <a:stretch>
            <a:fillRect/>
          </a:stretch>
        </p:blipFill>
        <p:spPr bwMode="auto">
          <a:xfrm>
            <a:off x="5791200" y="3733800"/>
            <a:ext cx="2438400" cy="3124200"/>
          </a:xfrm>
          <a:prstGeom prst="rect">
            <a:avLst/>
          </a:prstGeom>
          <a:noFill/>
          <a:ln w="9525">
            <a:noFill/>
            <a:miter lim="800000"/>
            <a:headEnd/>
            <a:tailEnd/>
          </a:ln>
        </p:spPr>
      </p:pic>
      <p:pic>
        <p:nvPicPr>
          <p:cNvPr id="17437" name="Picture 54"/>
          <p:cNvPicPr>
            <a:picLocks noChangeAspect="1" noChangeArrowheads="1"/>
          </p:cNvPicPr>
          <p:nvPr/>
        </p:nvPicPr>
        <p:blipFill>
          <a:blip r:embed="rId4"/>
          <a:srcRect/>
          <a:stretch>
            <a:fillRect/>
          </a:stretch>
        </p:blipFill>
        <p:spPr bwMode="auto">
          <a:xfrm>
            <a:off x="3200400" y="3810000"/>
            <a:ext cx="2667000"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extLst>
          </p:cNvPr>
          <p:cNvGraphicFramePr>
            <a:graphicFrameLocks noGrp="1"/>
          </p:cNvGraphicFramePr>
          <p:nvPr>
            <p:ph idx="1"/>
          </p:nvPr>
        </p:nvGraphicFramePr>
        <p:xfrm>
          <a:off x="228600" y="762000"/>
          <a:ext cx="8656122" cy="5867398"/>
        </p:xfrm>
        <a:graphic>
          <a:graphicData uri="http://schemas.openxmlformats.org/drawingml/2006/table">
            <a:tbl>
              <a:tblPr firstRow="1" firstCol="1" bandRow="1">
                <a:tableStyleId>{5C22544A-7EE6-4342-B048-85BDC9FD1C3A}</a:tableStyleId>
              </a:tblPr>
              <a:tblGrid>
                <a:gridCol w="1647002">
                  <a:extLst>
                    <a:ext uri="{9D8B030D-6E8A-4147-A177-3AD203B41FA5}"/>
                  </a:extLst>
                </a:gridCol>
                <a:gridCol w="2114776">
                  <a:extLst>
                    <a:ext uri="{9D8B030D-6E8A-4147-A177-3AD203B41FA5}"/>
                  </a:extLst>
                </a:gridCol>
                <a:gridCol w="2111896">
                  <a:extLst>
                    <a:ext uri="{9D8B030D-6E8A-4147-A177-3AD203B41FA5}"/>
                  </a:extLst>
                </a:gridCol>
                <a:gridCol w="1312877">
                  <a:extLst>
                    <a:ext uri="{9D8B030D-6E8A-4147-A177-3AD203B41FA5}"/>
                  </a:extLst>
                </a:gridCol>
                <a:gridCol w="1469571">
                  <a:extLst>
                    <a:ext uri="{9D8B030D-6E8A-4147-A177-3AD203B41FA5}"/>
                  </a:extLst>
                </a:gridCol>
              </a:tblGrid>
              <a:tr h="771044">
                <a:tc gridSpan="5">
                  <a:txBody>
                    <a:bodyPr/>
                    <a:lstStyle/>
                    <a:p>
                      <a:pPr algn="ctr">
                        <a:lnSpc>
                          <a:spcPct val="107000"/>
                        </a:lnSpc>
                        <a:spcAft>
                          <a:spcPts val="800"/>
                        </a:spcAft>
                      </a:pPr>
                      <a:r>
                        <a:rPr lang="en-IN" sz="1800" dirty="0">
                          <a:ln w="9525" cap="flat" cmpd="sng" algn="ctr">
                            <a:solidFill>
                              <a:srgbClr val="FFFFFF"/>
                            </a:solidFill>
                            <a:prstDash val="solid"/>
                            <a:round/>
                          </a:ln>
                          <a:effectLst>
                            <a:outerShdw blurRad="12700" dist="38100" dir="2700000" algn="tl">
                              <a:schemeClr val="bg1">
                                <a:lumMod val="50000"/>
                              </a:schemeClr>
                            </a:outerShdw>
                          </a:effectLst>
                          <a:latin typeface="Times New Roman" pitchFamily="18" charset="0"/>
                          <a:cs typeface="Times New Roman" pitchFamily="18" charset="0"/>
                        </a:rPr>
                        <a:t>ENROLLED AND EXAM RESULTS OF B.SC.-III </a:t>
                      </a:r>
                      <a:r>
                        <a:rPr lang="en-IN" sz="1800" dirty="0" smtClean="0">
                          <a:ln w="9525" cap="flat" cmpd="sng" algn="ctr">
                            <a:solidFill>
                              <a:srgbClr val="FFFFFF"/>
                            </a:solidFill>
                            <a:prstDash val="solid"/>
                            <a:round/>
                          </a:ln>
                          <a:effectLst>
                            <a:outerShdw blurRad="12700" dist="38100" dir="2700000" algn="tl">
                              <a:schemeClr val="bg1">
                                <a:lumMod val="50000"/>
                              </a:schemeClr>
                            </a:outerShdw>
                          </a:effectLst>
                          <a:latin typeface="Times New Roman" pitchFamily="18" charset="0"/>
                          <a:cs typeface="Times New Roman" pitchFamily="18" charset="0"/>
                        </a:rPr>
                        <a:t>(Physics)</a:t>
                      </a:r>
                      <a:endParaRPr lang="en-IN" sz="1800" dirty="0">
                        <a:effectLst/>
                        <a:latin typeface="Times New Roman" pitchFamily="18" charset="0"/>
                        <a:ea typeface="Times New Roman" panose="02020603050405020304" pitchFamily="18" charset="0"/>
                        <a:cs typeface="Times New Roman" pitchFamily="18" charset="0"/>
                      </a:endParaRPr>
                    </a:p>
                  </a:txBody>
                  <a:tcPr marL="51435" marR="51435" marT="0" marB="0" anchor="b"/>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extLst>
              </a:tr>
              <a:tr h="470090">
                <a:tc>
                  <a:txBody>
                    <a:bodyPr/>
                    <a:lstStyle/>
                    <a:p>
                      <a:pPr algn="ctr">
                        <a:lnSpc>
                          <a:spcPct val="107000"/>
                        </a:lnSpc>
                        <a:spcAft>
                          <a:spcPts val="800"/>
                        </a:spcAft>
                      </a:pPr>
                      <a:r>
                        <a:rPr lang="en-IN" sz="1800" dirty="0">
                          <a:ln w="6731" cap="flat" cmpd="sng" algn="ctr">
                            <a:solidFill>
                              <a:srgbClr val="FFFFFF"/>
                            </a:solidFill>
                            <a:prstDash val="solid"/>
                            <a:round/>
                          </a:ln>
                          <a:effectLst>
                            <a:outerShdw dist="38100" dir="2700000" algn="bl">
                              <a:schemeClr val="accent5"/>
                            </a:outerShdw>
                          </a:effectLst>
                          <a:latin typeface="Times New Roman" pitchFamily="18" charset="0"/>
                          <a:cs typeface="Times New Roman" pitchFamily="18" charset="0"/>
                        </a:rPr>
                        <a:t>YEAR</a:t>
                      </a:r>
                      <a:endParaRPr lang="en-IN" sz="1800" dirty="0">
                        <a:effectLst/>
                        <a:latin typeface="Times New Roman" pitchFamily="18" charset="0"/>
                        <a:ea typeface="Times New Roman" panose="02020603050405020304" pitchFamily="18" charset="0"/>
                        <a:cs typeface="Times New Roman" pitchFamily="18" charset="0"/>
                      </a:endParaRPr>
                    </a:p>
                  </a:txBody>
                  <a:tcPr marL="51435" marR="51435" marT="0" marB="0" anchor="b">
                    <a:solidFill>
                      <a:srgbClr val="002060"/>
                    </a:solidFill>
                  </a:tcPr>
                </a:tc>
                <a:tc>
                  <a:txBody>
                    <a:bodyPr/>
                    <a:lstStyle/>
                    <a:p>
                      <a:pPr algn="ctr">
                        <a:lnSpc>
                          <a:spcPct val="107000"/>
                        </a:lnSpc>
                        <a:spcAft>
                          <a:spcPts val="800"/>
                        </a:spcAft>
                      </a:pPr>
                      <a:r>
                        <a:rPr lang="en-IN" sz="1800" b="0" cap="none" spc="0" dirty="0">
                          <a:ln>
                            <a:noFill/>
                          </a:ln>
                          <a:solidFill>
                            <a:schemeClr val="tx1"/>
                          </a:solidFill>
                          <a:effectLst/>
                          <a:latin typeface="Times New Roman" pitchFamily="18" charset="0"/>
                          <a:cs typeface="Times New Roman" pitchFamily="18" charset="0"/>
                        </a:rPr>
                        <a:t>ENROLLED</a:t>
                      </a:r>
                      <a:endParaRPr lang="en-IN" sz="1800" b="0" cap="none" spc="0" dirty="0">
                        <a:ln>
                          <a:noFill/>
                        </a:ln>
                        <a:solidFill>
                          <a:schemeClr val="tx1"/>
                        </a:solidFill>
                        <a:effectLst/>
                        <a:latin typeface="Times New Roman" pitchFamily="18" charset="0"/>
                        <a:ea typeface="Times New Roman" panose="02020603050405020304" pitchFamily="18" charset="0"/>
                        <a:cs typeface="Times New Roman" pitchFamily="18" charset="0"/>
                      </a:endParaRPr>
                    </a:p>
                  </a:txBody>
                  <a:tcPr marL="51435" marR="51435" marT="0" marB="0" anchor="b">
                    <a:solidFill>
                      <a:srgbClr val="002060"/>
                    </a:solidFill>
                  </a:tcPr>
                </a:tc>
                <a:tc>
                  <a:txBody>
                    <a:bodyPr/>
                    <a:lstStyle/>
                    <a:p>
                      <a:pPr algn="ctr">
                        <a:lnSpc>
                          <a:spcPct val="107000"/>
                        </a:lnSpc>
                        <a:spcAft>
                          <a:spcPts val="800"/>
                        </a:spcAft>
                      </a:pPr>
                      <a:r>
                        <a:rPr lang="en-IN" sz="1800" b="0" cap="none" spc="0" dirty="0">
                          <a:ln>
                            <a:noFill/>
                          </a:ln>
                          <a:solidFill>
                            <a:schemeClr val="tx1"/>
                          </a:solidFill>
                          <a:effectLst/>
                          <a:latin typeface="Times New Roman" pitchFamily="18" charset="0"/>
                          <a:cs typeface="Times New Roman" pitchFamily="18" charset="0"/>
                        </a:rPr>
                        <a:t>APPEARED</a:t>
                      </a:r>
                      <a:endParaRPr lang="en-IN" sz="1800" b="0" cap="none" spc="0" dirty="0">
                        <a:ln>
                          <a:noFill/>
                        </a:ln>
                        <a:solidFill>
                          <a:schemeClr val="tx1"/>
                        </a:solidFill>
                        <a:effectLst/>
                        <a:latin typeface="Times New Roman" pitchFamily="18" charset="0"/>
                        <a:ea typeface="Times New Roman" panose="02020603050405020304" pitchFamily="18" charset="0"/>
                        <a:cs typeface="Times New Roman" pitchFamily="18" charset="0"/>
                      </a:endParaRPr>
                    </a:p>
                  </a:txBody>
                  <a:tcPr marL="51435" marR="51435" marT="0" marB="0" anchor="b">
                    <a:solidFill>
                      <a:srgbClr val="002060"/>
                    </a:solidFill>
                  </a:tcPr>
                </a:tc>
                <a:tc>
                  <a:txBody>
                    <a:bodyPr/>
                    <a:lstStyle/>
                    <a:p>
                      <a:pPr algn="ctr">
                        <a:lnSpc>
                          <a:spcPct val="107000"/>
                        </a:lnSpc>
                        <a:spcAft>
                          <a:spcPts val="800"/>
                        </a:spcAft>
                      </a:pPr>
                      <a:r>
                        <a:rPr lang="en-IN" sz="1800" b="0" cap="none" spc="0" dirty="0">
                          <a:ln>
                            <a:noFill/>
                          </a:ln>
                          <a:solidFill>
                            <a:schemeClr val="tx1"/>
                          </a:solidFill>
                          <a:effectLst/>
                          <a:latin typeface="Times New Roman" pitchFamily="18" charset="0"/>
                          <a:cs typeface="Times New Roman" pitchFamily="18" charset="0"/>
                        </a:rPr>
                        <a:t>PASS</a:t>
                      </a:r>
                      <a:endParaRPr lang="en-IN" sz="1800" b="0" cap="none" spc="0" dirty="0">
                        <a:ln>
                          <a:noFill/>
                        </a:ln>
                        <a:solidFill>
                          <a:schemeClr val="tx1"/>
                        </a:solidFill>
                        <a:effectLst/>
                        <a:latin typeface="Times New Roman" pitchFamily="18" charset="0"/>
                        <a:ea typeface="Times New Roman" panose="02020603050405020304" pitchFamily="18" charset="0"/>
                        <a:cs typeface="Times New Roman" pitchFamily="18" charset="0"/>
                      </a:endParaRPr>
                    </a:p>
                  </a:txBody>
                  <a:tcPr marL="51435" marR="51435" marT="0" marB="0" anchor="b">
                    <a:solidFill>
                      <a:srgbClr val="002060"/>
                    </a:solidFill>
                  </a:tcPr>
                </a:tc>
                <a:tc>
                  <a:txBody>
                    <a:bodyPr/>
                    <a:lstStyle/>
                    <a:p>
                      <a:pPr algn="ctr">
                        <a:lnSpc>
                          <a:spcPct val="107000"/>
                        </a:lnSpc>
                        <a:spcAft>
                          <a:spcPts val="800"/>
                        </a:spcAft>
                      </a:pPr>
                      <a:r>
                        <a:rPr lang="en-IN" sz="1800" b="0" cap="none" spc="0" dirty="0">
                          <a:ln>
                            <a:noFill/>
                          </a:ln>
                          <a:solidFill>
                            <a:schemeClr val="tx1"/>
                          </a:solidFill>
                          <a:effectLst/>
                          <a:latin typeface="Times New Roman" pitchFamily="18" charset="0"/>
                          <a:cs typeface="Times New Roman" pitchFamily="18" charset="0"/>
                        </a:rPr>
                        <a:t>RESULT</a:t>
                      </a:r>
                      <a:endParaRPr lang="en-IN" sz="1800" b="0" cap="none" spc="0" dirty="0">
                        <a:ln>
                          <a:noFill/>
                        </a:ln>
                        <a:solidFill>
                          <a:schemeClr val="tx1"/>
                        </a:solidFill>
                        <a:effectLst/>
                        <a:latin typeface="Times New Roman" pitchFamily="18" charset="0"/>
                        <a:ea typeface="Times New Roman" panose="02020603050405020304" pitchFamily="18" charset="0"/>
                        <a:cs typeface="Times New Roman" pitchFamily="18" charset="0"/>
                      </a:endParaRPr>
                    </a:p>
                  </a:txBody>
                  <a:tcPr marL="51435" marR="51435" marT="0" marB="0" anchor="b">
                    <a:solidFill>
                      <a:srgbClr val="002060"/>
                    </a:solidFill>
                  </a:tcPr>
                </a:tc>
                <a:extLst>
                  <a:ext uri="{0D108BD9-81ED-4DB2-BD59-A6C34878D82A}"/>
                </a:extLst>
              </a:tr>
              <a:tr h="771044">
                <a:tc>
                  <a:txBody>
                    <a:bodyPr/>
                    <a:lstStyle/>
                    <a:p>
                      <a:pPr>
                        <a:lnSpc>
                          <a:spcPct val="107000"/>
                        </a:lnSpc>
                        <a:spcAft>
                          <a:spcPts val="800"/>
                        </a:spcAft>
                      </a:pPr>
                      <a:r>
                        <a:rPr lang="en-IN" sz="1800" dirty="0">
                          <a:ln w="6731" cap="flat" cmpd="sng" algn="ctr">
                            <a:solidFill>
                              <a:srgbClr val="FFFFFF"/>
                            </a:solidFill>
                            <a:prstDash val="solid"/>
                            <a:round/>
                          </a:ln>
                          <a:effectLst>
                            <a:outerShdw dist="38100" dir="2700000" algn="bl">
                              <a:schemeClr val="accent5"/>
                            </a:outerShdw>
                          </a:effectLst>
                          <a:latin typeface="Times New Roman" pitchFamily="18" charset="0"/>
                          <a:cs typeface="Times New Roman" pitchFamily="18" charset="0"/>
                        </a:rPr>
                        <a:t>2014-15</a:t>
                      </a:r>
                      <a:endParaRPr lang="en-IN" sz="1800" dirty="0">
                        <a:effectLst/>
                        <a:latin typeface="Times New Roman" pitchFamily="18" charset="0"/>
                        <a:ea typeface="Times New Roman" panose="02020603050405020304" pitchFamily="18" charset="0"/>
                        <a:cs typeface="Times New Roman" pitchFamily="18" charset="0"/>
                      </a:endParaRPr>
                    </a:p>
                  </a:txBody>
                  <a:tcPr marL="51435" marR="51435" marT="0" marB="0" anchor="b">
                    <a:solidFill>
                      <a:srgbClr val="002060"/>
                    </a:solidFill>
                  </a:tcPr>
                </a:tc>
                <a:tc>
                  <a:txBody>
                    <a:bodyPr/>
                    <a:lstStyle/>
                    <a:p>
                      <a:pPr algn="ctr">
                        <a:lnSpc>
                          <a:spcPct val="107000"/>
                        </a:lnSpc>
                        <a:spcAft>
                          <a:spcPts val="800"/>
                        </a:spcAft>
                      </a:pPr>
                      <a:r>
                        <a:rPr lang="en-IN" sz="1800" b="0" cap="none" spc="0" dirty="0" smtClean="0">
                          <a:ln>
                            <a:noFill/>
                          </a:ln>
                          <a:solidFill>
                            <a:schemeClr val="tx1"/>
                          </a:solidFill>
                          <a:effectLst/>
                          <a:latin typeface="Times New Roman" pitchFamily="18" charset="0"/>
                          <a:ea typeface="Times New Roman" panose="02020603050405020304" pitchFamily="18" charset="0"/>
                          <a:cs typeface="Times New Roman" pitchFamily="18" charset="0"/>
                        </a:rPr>
                        <a:t>21</a:t>
                      </a:r>
                      <a:endParaRPr lang="en-IN" sz="1800" b="0" cap="none" spc="0" dirty="0">
                        <a:ln>
                          <a:noFill/>
                        </a:ln>
                        <a:solidFill>
                          <a:schemeClr val="tx1"/>
                        </a:solidFill>
                        <a:effectLst/>
                        <a:latin typeface="Times New Roman" pitchFamily="18" charset="0"/>
                        <a:ea typeface="Times New Roman" panose="02020603050405020304" pitchFamily="18" charset="0"/>
                        <a:cs typeface="Times New Roman" pitchFamily="18" charset="0"/>
                      </a:endParaRPr>
                    </a:p>
                  </a:txBody>
                  <a:tcPr marL="51435" marR="51435" marT="0" marB="0" anchor="b">
                    <a:solidFill>
                      <a:srgbClr val="002060"/>
                    </a:solidFill>
                  </a:tcPr>
                </a:tc>
                <a:tc>
                  <a:txBody>
                    <a:bodyPr/>
                    <a:lstStyle/>
                    <a:p>
                      <a:pPr algn="ctr">
                        <a:lnSpc>
                          <a:spcPct val="107000"/>
                        </a:lnSpc>
                        <a:spcAft>
                          <a:spcPts val="800"/>
                        </a:spcAft>
                      </a:pPr>
                      <a:r>
                        <a:rPr lang="en-IN" sz="1800" b="0" cap="none" spc="0" dirty="0" smtClean="0">
                          <a:ln>
                            <a:noFill/>
                          </a:ln>
                          <a:solidFill>
                            <a:schemeClr val="tx1"/>
                          </a:solidFill>
                          <a:effectLst/>
                          <a:latin typeface="Times New Roman" pitchFamily="18" charset="0"/>
                          <a:cs typeface="Times New Roman" pitchFamily="18" charset="0"/>
                        </a:rPr>
                        <a:t>21</a:t>
                      </a:r>
                      <a:endParaRPr lang="en-IN" sz="1800" b="0" cap="none" spc="0" dirty="0">
                        <a:ln>
                          <a:noFill/>
                        </a:ln>
                        <a:solidFill>
                          <a:schemeClr val="tx1"/>
                        </a:solidFill>
                        <a:effectLst/>
                        <a:latin typeface="Times New Roman" pitchFamily="18" charset="0"/>
                        <a:ea typeface="Times New Roman" panose="02020603050405020304" pitchFamily="18" charset="0"/>
                        <a:cs typeface="Times New Roman" pitchFamily="18" charset="0"/>
                      </a:endParaRPr>
                    </a:p>
                  </a:txBody>
                  <a:tcPr marL="51435" marR="51435" marT="0" marB="0" anchor="b">
                    <a:solidFill>
                      <a:srgbClr val="002060"/>
                    </a:solidFill>
                  </a:tcPr>
                </a:tc>
                <a:tc>
                  <a:txBody>
                    <a:bodyPr/>
                    <a:lstStyle/>
                    <a:p>
                      <a:pPr algn="ctr">
                        <a:lnSpc>
                          <a:spcPct val="107000"/>
                        </a:lnSpc>
                        <a:spcAft>
                          <a:spcPts val="800"/>
                        </a:spcAft>
                      </a:pPr>
                      <a:r>
                        <a:rPr lang="en-IN" sz="1800" b="0" cap="none" spc="0" dirty="0" smtClean="0">
                          <a:ln>
                            <a:noFill/>
                          </a:ln>
                          <a:solidFill>
                            <a:schemeClr val="tx1"/>
                          </a:solidFill>
                          <a:effectLst/>
                          <a:latin typeface="Times New Roman" pitchFamily="18" charset="0"/>
                          <a:cs typeface="Times New Roman" pitchFamily="18" charset="0"/>
                        </a:rPr>
                        <a:t>21</a:t>
                      </a:r>
                      <a:endParaRPr lang="en-IN" sz="1800" b="0" cap="none" spc="0" dirty="0">
                        <a:ln>
                          <a:noFill/>
                        </a:ln>
                        <a:solidFill>
                          <a:schemeClr val="tx1"/>
                        </a:solidFill>
                        <a:effectLst/>
                        <a:latin typeface="Times New Roman" pitchFamily="18" charset="0"/>
                        <a:ea typeface="Times New Roman" panose="02020603050405020304" pitchFamily="18" charset="0"/>
                        <a:cs typeface="Times New Roman" pitchFamily="18" charset="0"/>
                      </a:endParaRPr>
                    </a:p>
                  </a:txBody>
                  <a:tcPr marL="51435" marR="51435" marT="0" marB="0" anchor="b">
                    <a:solidFill>
                      <a:srgbClr val="002060"/>
                    </a:solidFill>
                  </a:tcPr>
                </a:tc>
                <a:tc>
                  <a:txBody>
                    <a:bodyPr/>
                    <a:lstStyle/>
                    <a:p>
                      <a:pPr algn="r">
                        <a:lnSpc>
                          <a:spcPct val="107000"/>
                        </a:lnSpc>
                        <a:spcAft>
                          <a:spcPts val="800"/>
                        </a:spcAft>
                      </a:pPr>
                      <a:r>
                        <a:rPr lang="en-IN" sz="1800" b="0" cap="none" spc="0" dirty="0" smtClean="0">
                          <a:ln>
                            <a:noFill/>
                          </a:ln>
                          <a:solidFill>
                            <a:schemeClr val="tx1"/>
                          </a:solidFill>
                          <a:effectLst/>
                          <a:latin typeface="Times New Roman" pitchFamily="18" charset="0"/>
                          <a:cs typeface="Times New Roman" pitchFamily="18" charset="0"/>
                        </a:rPr>
                        <a:t>100%</a:t>
                      </a:r>
                      <a:endParaRPr lang="en-IN" sz="1800" b="0" cap="none" spc="0" dirty="0">
                        <a:ln>
                          <a:noFill/>
                        </a:ln>
                        <a:solidFill>
                          <a:schemeClr val="tx1"/>
                        </a:solidFill>
                        <a:effectLst/>
                        <a:latin typeface="Times New Roman" pitchFamily="18" charset="0"/>
                        <a:ea typeface="Times New Roman" panose="02020603050405020304" pitchFamily="18" charset="0"/>
                        <a:cs typeface="Times New Roman" pitchFamily="18" charset="0"/>
                      </a:endParaRPr>
                    </a:p>
                  </a:txBody>
                  <a:tcPr marL="51435" marR="51435" marT="0" marB="0" anchor="b">
                    <a:solidFill>
                      <a:srgbClr val="002060"/>
                    </a:solidFill>
                  </a:tcPr>
                </a:tc>
                <a:extLst>
                  <a:ext uri="{0D108BD9-81ED-4DB2-BD59-A6C34878D82A}"/>
                </a:extLst>
              </a:tr>
              <a:tr h="771044">
                <a:tc>
                  <a:txBody>
                    <a:bodyPr/>
                    <a:lstStyle/>
                    <a:p>
                      <a:pPr>
                        <a:lnSpc>
                          <a:spcPct val="107000"/>
                        </a:lnSpc>
                        <a:spcAft>
                          <a:spcPts val="800"/>
                        </a:spcAft>
                      </a:pPr>
                      <a:r>
                        <a:rPr lang="en-IN" sz="1800">
                          <a:ln w="6731" cap="flat" cmpd="sng" algn="ctr">
                            <a:solidFill>
                              <a:srgbClr val="FFFFFF"/>
                            </a:solidFill>
                            <a:prstDash val="solid"/>
                            <a:round/>
                          </a:ln>
                          <a:effectLst>
                            <a:outerShdw dist="38100" dir="2700000" algn="bl">
                              <a:schemeClr val="accent5"/>
                            </a:outerShdw>
                          </a:effectLst>
                          <a:latin typeface="Times New Roman" pitchFamily="18" charset="0"/>
                          <a:cs typeface="Times New Roman" pitchFamily="18" charset="0"/>
                        </a:rPr>
                        <a:t>2015-16</a:t>
                      </a:r>
                      <a:endParaRPr lang="en-IN" sz="1800">
                        <a:effectLst/>
                        <a:latin typeface="Times New Roman" pitchFamily="18" charset="0"/>
                        <a:ea typeface="Times New Roman" panose="02020603050405020304" pitchFamily="18" charset="0"/>
                        <a:cs typeface="Times New Roman" pitchFamily="18" charset="0"/>
                      </a:endParaRPr>
                    </a:p>
                  </a:txBody>
                  <a:tcPr marL="51435" marR="51435" marT="0" marB="0" anchor="b">
                    <a:solidFill>
                      <a:srgbClr val="002060"/>
                    </a:solidFill>
                  </a:tcPr>
                </a:tc>
                <a:tc>
                  <a:txBody>
                    <a:bodyPr/>
                    <a:lstStyle/>
                    <a:p>
                      <a:pPr algn="ctr">
                        <a:lnSpc>
                          <a:spcPct val="107000"/>
                        </a:lnSpc>
                        <a:spcAft>
                          <a:spcPts val="800"/>
                        </a:spcAft>
                      </a:pPr>
                      <a:r>
                        <a:rPr lang="en-IN" sz="1800" b="0" cap="none" spc="0" dirty="0" smtClean="0">
                          <a:ln>
                            <a:noFill/>
                          </a:ln>
                          <a:solidFill>
                            <a:schemeClr val="tx1"/>
                          </a:solidFill>
                          <a:effectLst/>
                          <a:latin typeface="Times New Roman" pitchFamily="18" charset="0"/>
                          <a:ea typeface="Times New Roman" panose="02020603050405020304" pitchFamily="18" charset="0"/>
                          <a:cs typeface="Times New Roman" pitchFamily="18" charset="0"/>
                        </a:rPr>
                        <a:t>15</a:t>
                      </a:r>
                      <a:endParaRPr lang="en-IN" sz="1800" b="0" cap="none" spc="0" dirty="0">
                        <a:ln>
                          <a:noFill/>
                        </a:ln>
                        <a:solidFill>
                          <a:schemeClr val="tx1"/>
                        </a:solidFill>
                        <a:effectLst/>
                        <a:latin typeface="Times New Roman" pitchFamily="18" charset="0"/>
                        <a:ea typeface="Times New Roman" panose="02020603050405020304" pitchFamily="18" charset="0"/>
                        <a:cs typeface="Times New Roman" pitchFamily="18" charset="0"/>
                      </a:endParaRPr>
                    </a:p>
                  </a:txBody>
                  <a:tcPr marL="51435" marR="51435" marT="0" marB="0" anchor="b">
                    <a:solidFill>
                      <a:srgbClr val="002060"/>
                    </a:solidFill>
                  </a:tcPr>
                </a:tc>
                <a:tc>
                  <a:txBody>
                    <a:bodyPr/>
                    <a:lstStyle/>
                    <a:p>
                      <a:pPr algn="ctr">
                        <a:lnSpc>
                          <a:spcPct val="107000"/>
                        </a:lnSpc>
                        <a:spcAft>
                          <a:spcPts val="800"/>
                        </a:spcAft>
                      </a:pPr>
                      <a:r>
                        <a:rPr lang="en-IN" sz="1800" b="0" cap="none" spc="0" dirty="0" smtClean="0">
                          <a:ln>
                            <a:noFill/>
                          </a:ln>
                          <a:solidFill>
                            <a:schemeClr val="tx1"/>
                          </a:solidFill>
                          <a:effectLst/>
                          <a:latin typeface="Times New Roman" pitchFamily="18" charset="0"/>
                          <a:cs typeface="Times New Roman" pitchFamily="18" charset="0"/>
                        </a:rPr>
                        <a:t>15</a:t>
                      </a:r>
                      <a:endParaRPr lang="en-IN" sz="1800" b="0" cap="none" spc="0" dirty="0">
                        <a:ln>
                          <a:noFill/>
                        </a:ln>
                        <a:solidFill>
                          <a:schemeClr val="tx1"/>
                        </a:solidFill>
                        <a:effectLst/>
                        <a:latin typeface="Times New Roman" pitchFamily="18" charset="0"/>
                        <a:ea typeface="Times New Roman" panose="02020603050405020304" pitchFamily="18" charset="0"/>
                        <a:cs typeface="Times New Roman" pitchFamily="18" charset="0"/>
                      </a:endParaRPr>
                    </a:p>
                  </a:txBody>
                  <a:tcPr marL="51435" marR="51435" marT="0" marB="0" anchor="b">
                    <a:solidFill>
                      <a:srgbClr val="002060"/>
                    </a:solidFill>
                  </a:tcPr>
                </a:tc>
                <a:tc>
                  <a:txBody>
                    <a:bodyPr/>
                    <a:lstStyle/>
                    <a:p>
                      <a:pPr algn="ctr">
                        <a:lnSpc>
                          <a:spcPct val="107000"/>
                        </a:lnSpc>
                        <a:spcAft>
                          <a:spcPts val="800"/>
                        </a:spcAft>
                      </a:pPr>
                      <a:r>
                        <a:rPr lang="en-IN" sz="1800" b="0" cap="none" spc="0" dirty="0" smtClean="0">
                          <a:ln>
                            <a:noFill/>
                          </a:ln>
                          <a:solidFill>
                            <a:schemeClr val="tx1"/>
                          </a:solidFill>
                          <a:effectLst/>
                          <a:latin typeface="Times New Roman" pitchFamily="18" charset="0"/>
                          <a:cs typeface="Times New Roman" pitchFamily="18" charset="0"/>
                        </a:rPr>
                        <a:t>14</a:t>
                      </a:r>
                      <a:endParaRPr lang="en-IN" sz="1800" b="0" cap="none" spc="0" dirty="0">
                        <a:ln>
                          <a:noFill/>
                        </a:ln>
                        <a:solidFill>
                          <a:schemeClr val="tx1"/>
                        </a:solidFill>
                        <a:effectLst/>
                        <a:latin typeface="Times New Roman" pitchFamily="18" charset="0"/>
                        <a:ea typeface="Times New Roman" panose="02020603050405020304" pitchFamily="18" charset="0"/>
                        <a:cs typeface="Times New Roman" pitchFamily="18" charset="0"/>
                      </a:endParaRPr>
                    </a:p>
                  </a:txBody>
                  <a:tcPr marL="51435" marR="51435" marT="0" marB="0" anchor="b">
                    <a:solidFill>
                      <a:srgbClr val="002060"/>
                    </a:solidFill>
                  </a:tcPr>
                </a:tc>
                <a:tc>
                  <a:txBody>
                    <a:bodyPr/>
                    <a:lstStyle/>
                    <a:p>
                      <a:pPr algn="r">
                        <a:lnSpc>
                          <a:spcPct val="107000"/>
                        </a:lnSpc>
                        <a:spcAft>
                          <a:spcPts val="800"/>
                        </a:spcAft>
                      </a:pPr>
                      <a:r>
                        <a:rPr lang="en-IN" sz="1800" b="0" cap="none" spc="0" dirty="0" smtClean="0">
                          <a:ln>
                            <a:noFill/>
                          </a:ln>
                          <a:solidFill>
                            <a:schemeClr val="tx1"/>
                          </a:solidFill>
                          <a:effectLst/>
                          <a:latin typeface="Times New Roman" pitchFamily="18" charset="0"/>
                          <a:ea typeface="Times New Roman" panose="02020603050405020304" pitchFamily="18" charset="0"/>
                          <a:cs typeface="Times New Roman" pitchFamily="18" charset="0"/>
                        </a:rPr>
                        <a:t>93.3%</a:t>
                      </a:r>
                      <a:endParaRPr lang="en-IN" sz="1800" b="0" cap="none" spc="0" dirty="0">
                        <a:ln>
                          <a:noFill/>
                        </a:ln>
                        <a:solidFill>
                          <a:schemeClr val="tx1"/>
                        </a:solidFill>
                        <a:effectLst/>
                        <a:latin typeface="Times New Roman" pitchFamily="18" charset="0"/>
                        <a:ea typeface="Times New Roman" panose="02020603050405020304" pitchFamily="18" charset="0"/>
                        <a:cs typeface="Times New Roman" pitchFamily="18" charset="0"/>
                      </a:endParaRPr>
                    </a:p>
                  </a:txBody>
                  <a:tcPr marL="51435" marR="51435" marT="0" marB="0" anchor="b">
                    <a:solidFill>
                      <a:srgbClr val="002060"/>
                    </a:solidFill>
                  </a:tcPr>
                </a:tc>
                <a:extLst>
                  <a:ext uri="{0D108BD9-81ED-4DB2-BD59-A6C34878D82A}"/>
                </a:extLst>
              </a:tr>
              <a:tr h="771044">
                <a:tc>
                  <a:txBody>
                    <a:bodyPr/>
                    <a:lstStyle/>
                    <a:p>
                      <a:pPr>
                        <a:lnSpc>
                          <a:spcPct val="107000"/>
                        </a:lnSpc>
                        <a:spcAft>
                          <a:spcPts val="800"/>
                        </a:spcAft>
                      </a:pPr>
                      <a:r>
                        <a:rPr lang="en-IN" sz="1800">
                          <a:ln w="6731" cap="flat" cmpd="sng" algn="ctr">
                            <a:solidFill>
                              <a:srgbClr val="FFFFFF"/>
                            </a:solidFill>
                            <a:prstDash val="solid"/>
                            <a:round/>
                          </a:ln>
                          <a:effectLst>
                            <a:outerShdw dist="38100" dir="2700000" algn="bl">
                              <a:schemeClr val="accent5"/>
                            </a:outerShdw>
                          </a:effectLst>
                          <a:latin typeface="Times New Roman" pitchFamily="18" charset="0"/>
                          <a:cs typeface="Times New Roman" pitchFamily="18" charset="0"/>
                        </a:rPr>
                        <a:t>2016-17</a:t>
                      </a:r>
                      <a:endParaRPr lang="en-IN" sz="1800">
                        <a:effectLst/>
                        <a:latin typeface="Times New Roman" pitchFamily="18" charset="0"/>
                        <a:ea typeface="Times New Roman" panose="02020603050405020304" pitchFamily="18" charset="0"/>
                        <a:cs typeface="Times New Roman" pitchFamily="18" charset="0"/>
                      </a:endParaRPr>
                    </a:p>
                  </a:txBody>
                  <a:tcPr marL="51435" marR="51435" marT="0" marB="0" anchor="b">
                    <a:solidFill>
                      <a:srgbClr val="002060"/>
                    </a:solidFill>
                  </a:tcPr>
                </a:tc>
                <a:tc>
                  <a:txBody>
                    <a:bodyPr/>
                    <a:lstStyle/>
                    <a:p>
                      <a:pPr algn="ctr">
                        <a:lnSpc>
                          <a:spcPct val="107000"/>
                        </a:lnSpc>
                        <a:spcAft>
                          <a:spcPts val="800"/>
                        </a:spcAft>
                      </a:pPr>
                      <a:r>
                        <a:rPr lang="en-IN" sz="1800" b="0" cap="none" spc="0" dirty="0" smtClean="0">
                          <a:ln>
                            <a:noFill/>
                          </a:ln>
                          <a:solidFill>
                            <a:schemeClr val="tx1"/>
                          </a:solidFill>
                          <a:effectLst/>
                          <a:latin typeface="Times New Roman" pitchFamily="18" charset="0"/>
                          <a:ea typeface="Times New Roman" panose="02020603050405020304" pitchFamily="18" charset="0"/>
                          <a:cs typeface="Times New Roman" pitchFamily="18" charset="0"/>
                        </a:rPr>
                        <a:t>24</a:t>
                      </a:r>
                      <a:endParaRPr lang="en-IN" sz="1800" b="0" cap="none" spc="0" dirty="0">
                        <a:ln>
                          <a:noFill/>
                        </a:ln>
                        <a:solidFill>
                          <a:schemeClr val="tx1"/>
                        </a:solidFill>
                        <a:effectLst/>
                        <a:latin typeface="Times New Roman" pitchFamily="18" charset="0"/>
                        <a:ea typeface="Times New Roman" panose="02020603050405020304" pitchFamily="18" charset="0"/>
                        <a:cs typeface="Times New Roman" pitchFamily="18" charset="0"/>
                      </a:endParaRPr>
                    </a:p>
                  </a:txBody>
                  <a:tcPr marL="51435" marR="51435" marT="0" marB="0" anchor="b">
                    <a:solidFill>
                      <a:srgbClr val="002060"/>
                    </a:solidFill>
                  </a:tcPr>
                </a:tc>
                <a:tc>
                  <a:txBody>
                    <a:bodyPr/>
                    <a:lstStyle/>
                    <a:p>
                      <a:pPr algn="ctr">
                        <a:lnSpc>
                          <a:spcPct val="107000"/>
                        </a:lnSpc>
                        <a:spcAft>
                          <a:spcPts val="800"/>
                        </a:spcAft>
                      </a:pPr>
                      <a:r>
                        <a:rPr lang="en-IN" sz="1800" b="0" cap="none" spc="0" dirty="0" smtClean="0">
                          <a:ln>
                            <a:noFill/>
                          </a:ln>
                          <a:solidFill>
                            <a:schemeClr val="tx1"/>
                          </a:solidFill>
                          <a:effectLst/>
                          <a:latin typeface="Times New Roman" pitchFamily="18" charset="0"/>
                          <a:cs typeface="Times New Roman" pitchFamily="18" charset="0"/>
                        </a:rPr>
                        <a:t>24</a:t>
                      </a:r>
                      <a:endParaRPr lang="en-IN" sz="1800" b="0" cap="none" spc="0" dirty="0">
                        <a:ln>
                          <a:noFill/>
                        </a:ln>
                        <a:solidFill>
                          <a:schemeClr val="tx1"/>
                        </a:solidFill>
                        <a:effectLst/>
                        <a:latin typeface="Times New Roman" pitchFamily="18" charset="0"/>
                        <a:ea typeface="Times New Roman" panose="02020603050405020304" pitchFamily="18" charset="0"/>
                        <a:cs typeface="Times New Roman" pitchFamily="18" charset="0"/>
                      </a:endParaRPr>
                    </a:p>
                  </a:txBody>
                  <a:tcPr marL="51435" marR="51435" marT="0" marB="0" anchor="b">
                    <a:solidFill>
                      <a:srgbClr val="002060"/>
                    </a:solidFill>
                  </a:tcPr>
                </a:tc>
                <a:tc>
                  <a:txBody>
                    <a:bodyPr/>
                    <a:lstStyle/>
                    <a:p>
                      <a:pPr algn="ctr">
                        <a:lnSpc>
                          <a:spcPct val="107000"/>
                        </a:lnSpc>
                        <a:spcAft>
                          <a:spcPts val="800"/>
                        </a:spcAft>
                      </a:pPr>
                      <a:r>
                        <a:rPr lang="en-IN" sz="1800" b="0" cap="none" spc="0" dirty="0" smtClean="0">
                          <a:ln>
                            <a:noFill/>
                          </a:ln>
                          <a:solidFill>
                            <a:schemeClr val="tx1"/>
                          </a:solidFill>
                          <a:effectLst/>
                          <a:latin typeface="Times New Roman" pitchFamily="18" charset="0"/>
                          <a:cs typeface="Times New Roman" pitchFamily="18" charset="0"/>
                        </a:rPr>
                        <a:t>23</a:t>
                      </a:r>
                      <a:endParaRPr lang="en-IN" sz="1800" b="0" cap="none" spc="0" dirty="0">
                        <a:ln>
                          <a:noFill/>
                        </a:ln>
                        <a:solidFill>
                          <a:schemeClr val="tx1"/>
                        </a:solidFill>
                        <a:effectLst/>
                        <a:latin typeface="Times New Roman" pitchFamily="18" charset="0"/>
                        <a:ea typeface="Times New Roman" panose="02020603050405020304" pitchFamily="18" charset="0"/>
                        <a:cs typeface="Times New Roman" pitchFamily="18" charset="0"/>
                      </a:endParaRPr>
                    </a:p>
                  </a:txBody>
                  <a:tcPr marL="51435" marR="51435" marT="0" marB="0" anchor="b">
                    <a:solidFill>
                      <a:srgbClr val="002060"/>
                    </a:solidFill>
                  </a:tcPr>
                </a:tc>
                <a:tc>
                  <a:txBody>
                    <a:bodyPr/>
                    <a:lstStyle/>
                    <a:p>
                      <a:pPr algn="r">
                        <a:lnSpc>
                          <a:spcPct val="107000"/>
                        </a:lnSpc>
                        <a:spcAft>
                          <a:spcPts val="800"/>
                        </a:spcAft>
                      </a:pPr>
                      <a:r>
                        <a:rPr lang="en-IN" sz="1800" b="0" cap="none" spc="0" dirty="0" smtClean="0">
                          <a:ln>
                            <a:noFill/>
                          </a:ln>
                          <a:solidFill>
                            <a:schemeClr val="tx1"/>
                          </a:solidFill>
                          <a:effectLst/>
                          <a:latin typeface="Times New Roman" pitchFamily="18" charset="0"/>
                          <a:ea typeface="Times New Roman" panose="02020603050405020304" pitchFamily="18" charset="0"/>
                          <a:cs typeface="Times New Roman" pitchFamily="18" charset="0"/>
                        </a:rPr>
                        <a:t>95.8%</a:t>
                      </a:r>
                      <a:endParaRPr lang="en-IN" sz="1800" b="0" cap="none" spc="0" dirty="0">
                        <a:ln>
                          <a:noFill/>
                        </a:ln>
                        <a:solidFill>
                          <a:schemeClr val="tx1"/>
                        </a:solidFill>
                        <a:effectLst/>
                        <a:latin typeface="Times New Roman" pitchFamily="18" charset="0"/>
                        <a:ea typeface="Times New Roman" panose="02020603050405020304" pitchFamily="18" charset="0"/>
                        <a:cs typeface="Times New Roman" pitchFamily="18" charset="0"/>
                      </a:endParaRPr>
                    </a:p>
                  </a:txBody>
                  <a:tcPr marL="51435" marR="51435" marT="0" marB="0" anchor="b">
                    <a:solidFill>
                      <a:srgbClr val="002060"/>
                    </a:solidFill>
                  </a:tcPr>
                </a:tc>
                <a:extLst>
                  <a:ext uri="{0D108BD9-81ED-4DB2-BD59-A6C34878D82A}"/>
                </a:extLst>
              </a:tr>
              <a:tr h="771044">
                <a:tc>
                  <a:txBody>
                    <a:bodyPr/>
                    <a:lstStyle/>
                    <a:p>
                      <a:pPr>
                        <a:lnSpc>
                          <a:spcPct val="107000"/>
                        </a:lnSpc>
                        <a:spcAft>
                          <a:spcPts val="800"/>
                        </a:spcAft>
                      </a:pPr>
                      <a:r>
                        <a:rPr lang="en-IN" sz="1800">
                          <a:ln w="6731" cap="flat" cmpd="sng" algn="ctr">
                            <a:solidFill>
                              <a:srgbClr val="FFFFFF"/>
                            </a:solidFill>
                            <a:prstDash val="solid"/>
                            <a:round/>
                          </a:ln>
                          <a:effectLst>
                            <a:outerShdw dist="38100" dir="2700000" algn="bl">
                              <a:schemeClr val="accent5"/>
                            </a:outerShdw>
                          </a:effectLst>
                          <a:latin typeface="Times New Roman" pitchFamily="18" charset="0"/>
                          <a:cs typeface="Times New Roman" pitchFamily="18" charset="0"/>
                        </a:rPr>
                        <a:t>2017-18</a:t>
                      </a:r>
                      <a:endParaRPr lang="en-IN" sz="1800">
                        <a:effectLst/>
                        <a:latin typeface="Times New Roman" pitchFamily="18" charset="0"/>
                        <a:ea typeface="Times New Roman" panose="02020603050405020304" pitchFamily="18" charset="0"/>
                        <a:cs typeface="Times New Roman" pitchFamily="18" charset="0"/>
                      </a:endParaRPr>
                    </a:p>
                  </a:txBody>
                  <a:tcPr marL="51435" marR="51435" marT="0" marB="0" anchor="b">
                    <a:solidFill>
                      <a:srgbClr val="002060"/>
                    </a:solidFill>
                  </a:tcPr>
                </a:tc>
                <a:tc>
                  <a:txBody>
                    <a:bodyPr/>
                    <a:lstStyle/>
                    <a:p>
                      <a:pPr algn="ctr">
                        <a:lnSpc>
                          <a:spcPct val="107000"/>
                        </a:lnSpc>
                        <a:spcAft>
                          <a:spcPts val="800"/>
                        </a:spcAft>
                      </a:pPr>
                      <a:r>
                        <a:rPr lang="en-IN" sz="1800" b="0" cap="none" spc="0" dirty="0" smtClean="0">
                          <a:ln>
                            <a:noFill/>
                          </a:ln>
                          <a:solidFill>
                            <a:schemeClr val="tx1"/>
                          </a:solidFill>
                          <a:effectLst/>
                          <a:latin typeface="Times New Roman" pitchFamily="18" charset="0"/>
                          <a:ea typeface="Times New Roman" panose="02020603050405020304" pitchFamily="18" charset="0"/>
                          <a:cs typeface="Times New Roman" pitchFamily="18" charset="0"/>
                        </a:rPr>
                        <a:t>27</a:t>
                      </a:r>
                      <a:endParaRPr lang="en-IN" sz="1800" b="0" cap="none" spc="0" dirty="0">
                        <a:ln>
                          <a:noFill/>
                        </a:ln>
                        <a:solidFill>
                          <a:schemeClr val="tx1"/>
                        </a:solidFill>
                        <a:effectLst/>
                        <a:latin typeface="Times New Roman" pitchFamily="18" charset="0"/>
                        <a:ea typeface="Times New Roman" panose="02020603050405020304" pitchFamily="18" charset="0"/>
                        <a:cs typeface="Times New Roman" pitchFamily="18" charset="0"/>
                      </a:endParaRPr>
                    </a:p>
                  </a:txBody>
                  <a:tcPr marL="51435" marR="51435" marT="0" marB="0" anchor="b">
                    <a:solidFill>
                      <a:srgbClr val="002060"/>
                    </a:solidFill>
                  </a:tcPr>
                </a:tc>
                <a:tc>
                  <a:txBody>
                    <a:bodyPr/>
                    <a:lstStyle/>
                    <a:p>
                      <a:pPr algn="ctr">
                        <a:lnSpc>
                          <a:spcPct val="107000"/>
                        </a:lnSpc>
                        <a:spcAft>
                          <a:spcPts val="800"/>
                        </a:spcAft>
                      </a:pPr>
                      <a:r>
                        <a:rPr lang="en-IN" sz="1800" b="0" cap="none" spc="0" dirty="0" smtClean="0">
                          <a:ln>
                            <a:noFill/>
                          </a:ln>
                          <a:solidFill>
                            <a:schemeClr val="tx1"/>
                          </a:solidFill>
                          <a:effectLst/>
                          <a:latin typeface="Times New Roman" pitchFamily="18" charset="0"/>
                          <a:cs typeface="Times New Roman" pitchFamily="18" charset="0"/>
                        </a:rPr>
                        <a:t>27</a:t>
                      </a:r>
                      <a:endParaRPr lang="en-IN" sz="1800" b="0" cap="none" spc="0" dirty="0">
                        <a:ln>
                          <a:noFill/>
                        </a:ln>
                        <a:solidFill>
                          <a:schemeClr val="tx1"/>
                        </a:solidFill>
                        <a:effectLst/>
                        <a:latin typeface="Times New Roman" pitchFamily="18" charset="0"/>
                        <a:ea typeface="Times New Roman" panose="02020603050405020304" pitchFamily="18" charset="0"/>
                        <a:cs typeface="Times New Roman" pitchFamily="18" charset="0"/>
                      </a:endParaRPr>
                    </a:p>
                  </a:txBody>
                  <a:tcPr marL="51435" marR="51435" marT="0" marB="0" anchor="b">
                    <a:solidFill>
                      <a:srgbClr val="002060"/>
                    </a:solidFill>
                  </a:tcPr>
                </a:tc>
                <a:tc>
                  <a:txBody>
                    <a:bodyPr/>
                    <a:lstStyle/>
                    <a:p>
                      <a:pPr algn="ctr">
                        <a:lnSpc>
                          <a:spcPct val="107000"/>
                        </a:lnSpc>
                        <a:spcAft>
                          <a:spcPts val="800"/>
                        </a:spcAft>
                      </a:pPr>
                      <a:r>
                        <a:rPr lang="en-IN" sz="1800" b="0" cap="none" spc="0" dirty="0" smtClean="0">
                          <a:ln>
                            <a:noFill/>
                          </a:ln>
                          <a:solidFill>
                            <a:schemeClr val="tx1"/>
                          </a:solidFill>
                          <a:effectLst/>
                          <a:latin typeface="Times New Roman" pitchFamily="18" charset="0"/>
                          <a:cs typeface="Times New Roman" pitchFamily="18" charset="0"/>
                        </a:rPr>
                        <a:t>25</a:t>
                      </a:r>
                      <a:endParaRPr lang="en-IN" sz="1800" b="0" cap="none" spc="0" dirty="0">
                        <a:ln>
                          <a:noFill/>
                        </a:ln>
                        <a:solidFill>
                          <a:schemeClr val="tx1"/>
                        </a:solidFill>
                        <a:effectLst/>
                        <a:latin typeface="Times New Roman" pitchFamily="18" charset="0"/>
                        <a:ea typeface="Times New Roman" panose="02020603050405020304" pitchFamily="18" charset="0"/>
                        <a:cs typeface="Times New Roman" pitchFamily="18" charset="0"/>
                      </a:endParaRPr>
                    </a:p>
                  </a:txBody>
                  <a:tcPr marL="51435" marR="51435" marT="0" marB="0" anchor="b">
                    <a:solidFill>
                      <a:srgbClr val="002060"/>
                    </a:solidFill>
                  </a:tcPr>
                </a:tc>
                <a:tc>
                  <a:txBody>
                    <a:bodyPr/>
                    <a:lstStyle/>
                    <a:p>
                      <a:pPr algn="r">
                        <a:lnSpc>
                          <a:spcPct val="107000"/>
                        </a:lnSpc>
                        <a:spcAft>
                          <a:spcPts val="800"/>
                        </a:spcAft>
                      </a:pPr>
                      <a:r>
                        <a:rPr lang="en-IN" sz="1800" b="0" cap="none" spc="0" dirty="0" smtClean="0">
                          <a:ln>
                            <a:noFill/>
                          </a:ln>
                          <a:solidFill>
                            <a:schemeClr val="tx1"/>
                          </a:solidFill>
                          <a:effectLst/>
                          <a:latin typeface="Times New Roman" pitchFamily="18" charset="0"/>
                          <a:cs typeface="Times New Roman" pitchFamily="18" charset="0"/>
                        </a:rPr>
                        <a:t>92.5%</a:t>
                      </a:r>
                      <a:endParaRPr lang="en-IN" sz="1800" b="0" cap="none" spc="0" dirty="0">
                        <a:ln>
                          <a:noFill/>
                        </a:ln>
                        <a:solidFill>
                          <a:schemeClr val="tx1"/>
                        </a:solidFill>
                        <a:effectLst/>
                        <a:latin typeface="Times New Roman" pitchFamily="18" charset="0"/>
                        <a:ea typeface="Times New Roman" panose="02020603050405020304" pitchFamily="18" charset="0"/>
                        <a:cs typeface="Times New Roman" pitchFamily="18" charset="0"/>
                      </a:endParaRPr>
                    </a:p>
                  </a:txBody>
                  <a:tcPr marL="51435" marR="51435" marT="0" marB="0" anchor="b">
                    <a:solidFill>
                      <a:srgbClr val="002060"/>
                    </a:solidFill>
                  </a:tcPr>
                </a:tc>
                <a:extLst>
                  <a:ext uri="{0D108BD9-81ED-4DB2-BD59-A6C34878D82A}"/>
                </a:extLst>
              </a:tr>
              <a:tr h="771044">
                <a:tc>
                  <a:txBody>
                    <a:bodyPr/>
                    <a:lstStyle/>
                    <a:p>
                      <a:pPr>
                        <a:lnSpc>
                          <a:spcPct val="107000"/>
                        </a:lnSpc>
                        <a:spcAft>
                          <a:spcPts val="800"/>
                        </a:spcAft>
                      </a:pPr>
                      <a:r>
                        <a:rPr lang="en-IN" sz="1800">
                          <a:ln w="6731" cap="flat" cmpd="sng" algn="ctr">
                            <a:solidFill>
                              <a:srgbClr val="FFFFFF"/>
                            </a:solidFill>
                            <a:prstDash val="solid"/>
                            <a:round/>
                          </a:ln>
                          <a:effectLst>
                            <a:outerShdw dist="38100" dir="2700000" algn="bl">
                              <a:schemeClr val="accent5"/>
                            </a:outerShdw>
                          </a:effectLst>
                          <a:latin typeface="Times New Roman" pitchFamily="18" charset="0"/>
                          <a:cs typeface="Times New Roman" pitchFamily="18" charset="0"/>
                        </a:rPr>
                        <a:t>2018-19</a:t>
                      </a:r>
                      <a:endParaRPr lang="en-IN" sz="1800">
                        <a:effectLst/>
                        <a:latin typeface="Times New Roman" pitchFamily="18" charset="0"/>
                        <a:ea typeface="Times New Roman" panose="02020603050405020304" pitchFamily="18" charset="0"/>
                        <a:cs typeface="Times New Roman" pitchFamily="18" charset="0"/>
                      </a:endParaRPr>
                    </a:p>
                  </a:txBody>
                  <a:tcPr marL="51435" marR="51435" marT="0" marB="0" anchor="b">
                    <a:solidFill>
                      <a:srgbClr val="002060"/>
                    </a:solidFill>
                  </a:tcPr>
                </a:tc>
                <a:tc>
                  <a:txBody>
                    <a:bodyPr/>
                    <a:lstStyle/>
                    <a:p>
                      <a:pPr algn="ctr">
                        <a:lnSpc>
                          <a:spcPct val="107000"/>
                        </a:lnSpc>
                        <a:spcAft>
                          <a:spcPts val="800"/>
                        </a:spcAft>
                      </a:pPr>
                      <a:r>
                        <a:rPr lang="en-IN" sz="1800" b="0" cap="none" spc="0" dirty="0" smtClean="0">
                          <a:ln>
                            <a:noFill/>
                          </a:ln>
                          <a:solidFill>
                            <a:schemeClr val="tx1"/>
                          </a:solidFill>
                          <a:effectLst/>
                          <a:latin typeface="Times New Roman" pitchFamily="18" charset="0"/>
                          <a:ea typeface="Times New Roman" panose="02020603050405020304" pitchFamily="18" charset="0"/>
                          <a:cs typeface="Times New Roman" pitchFamily="18" charset="0"/>
                        </a:rPr>
                        <a:t>26</a:t>
                      </a:r>
                      <a:endParaRPr lang="en-IN" sz="1800" b="0" cap="none" spc="0" dirty="0">
                        <a:ln>
                          <a:noFill/>
                        </a:ln>
                        <a:solidFill>
                          <a:schemeClr val="tx1"/>
                        </a:solidFill>
                        <a:effectLst/>
                        <a:latin typeface="Times New Roman" pitchFamily="18" charset="0"/>
                        <a:ea typeface="Times New Roman" panose="02020603050405020304" pitchFamily="18" charset="0"/>
                        <a:cs typeface="Times New Roman" pitchFamily="18" charset="0"/>
                      </a:endParaRPr>
                    </a:p>
                  </a:txBody>
                  <a:tcPr marL="51435" marR="51435" marT="0" marB="0" anchor="b">
                    <a:solidFill>
                      <a:srgbClr val="002060"/>
                    </a:solidFill>
                  </a:tcPr>
                </a:tc>
                <a:tc>
                  <a:txBody>
                    <a:bodyPr/>
                    <a:lstStyle/>
                    <a:p>
                      <a:pPr algn="ctr">
                        <a:lnSpc>
                          <a:spcPct val="107000"/>
                        </a:lnSpc>
                        <a:spcAft>
                          <a:spcPts val="800"/>
                        </a:spcAft>
                      </a:pPr>
                      <a:r>
                        <a:rPr lang="en-IN" sz="1800" b="0" cap="none" spc="0" dirty="0" smtClean="0">
                          <a:ln>
                            <a:noFill/>
                          </a:ln>
                          <a:solidFill>
                            <a:schemeClr val="tx1"/>
                          </a:solidFill>
                          <a:effectLst/>
                          <a:latin typeface="Times New Roman" pitchFamily="18" charset="0"/>
                          <a:ea typeface="Times New Roman" panose="02020603050405020304" pitchFamily="18" charset="0"/>
                          <a:cs typeface="Times New Roman" pitchFamily="18" charset="0"/>
                        </a:rPr>
                        <a:t>26</a:t>
                      </a:r>
                      <a:endParaRPr lang="en-IN" sz="1800" b="0" cap="none" spc="0" dirty="0">
                        <a:ln>
                          <a:noFill/>
                        </a:ln>
                        <a:solidFill>
                          <a:schemeClr val="tx1"/>
                        </a:solidFill>
                        <a:effectLst/>
                        <a:latin typeface="Times New Roman" pitchFamily="18" charset="0"/>
                        <a:ea typeface="Times New Roman" panose="02020603050405020304" pitchFamily="18" charset="0"/>
                        <a:cs typeface="Times New Roman" pitchFamily="18" charset="0"/>
                      </a:endParaRPr>
                    </a:p>
                  </a:txBody>
                  <a:tcPr marL="51435" marR="51435" marT="0" marB="0" anchor="b">
                    <a:solidFill>
                      <a:srgbClr val="002060"/>
                    </a:solidFill>
                  </a:tcPr>
                </a:tc>
                <a:tc>
                  <a:txBody>
                    <a:bodyPr/>
                    <a:lstStyle/>
                    <a:p>
                      <a:pPr algn="ctr">
                        <a:lnSpc>
                          <a:spcPct val="107000"/>
                        </a:lnSpc>
                        <a:spcAft>
                          <a:spcPts val="800"/>
                        </a:spcAft>
                      </a:pPr>
                      <a:r>
                        <a:rPr lang="en-IN" sz="1800" b="0" cap="none" spc="0" dirty="0" smtClean="0">
                          <a:ln>
                            <a:noFill/>
                          </a:ln>
                          <a:solidFill>
                            <a:schemeClr val="tx1"/>
                          </a:solidFill>
                          <a:effectLst/>
                          <a:latin typeface="Times New Roman" pitchFamily="18" charset="0"/>
                          <a:ea typeface="Times New Roman" panose="02020603050405020304" pitchFamily="18" charset="0"/>
                          <a:cs typeface="Times New Roman" pitchFamily="18" charset="0"/>
                        </a:rPr>
                        <a:t>26</a:t>
                      </a:r>
                      <a:endParaRPr lang="en-IN" sz="1800" b="0" cap="none" spc="0" dirty="0">
                        <a:ln>
                          <a:noFill/>
                        </a:ln>
                        <a:solidFill>
                          <a:schemeClr val="tx1"/>
                        </a:solidFill>
                        <a:effectLst/>
                        <a:latin typeface="Times New Roman" pitchFamily="18" charset="0"/>
                        <a:ea typeface="Times New Roman" panose="02020603050405020304" pitchFamily="18" charset="0"/>
                        <a:cs typeface="Times New Roman" pitchFamily="18" charset="0"/>
                      </a:endParaRPr>
                    </a:p>
                  </a:txBody>
                  <a:tcPr marL="51435" marR="51435" marT="0" marB="0" anchor="b">
                    <a:solidFill>
                      <a:srgbClr val="002060"/>
                    </a:solidFill>
                  </a:tcPr>
                </a:tc>
                <a:tc>
                  <a:txBody>
                    <a:bodyPr/>
                    <a:lstStyle/>
                    <a:p>
                      <a:pPr algn="r">
                        <a:lnSpc>
                          <a:spcPct val="107000"/>
                        </a:lnSpc>
                        <a:spcAft>
                          <a:spcPts val="800"/>
                        </a:spcAft>
                      </a:pPr>
                      <a:r>
                        <a:rPr lang="en-IN" sz="1800" b="0" cap="none" spc="0" dirty="0" smtClean="0">
                          <a:ln>
                            <a:noFill/>
                          </a:ln>
                          <a:solidFill>
                            <a:schemeClr val="tx1"/>
                          </a:solidFill>
                          <a:effectLst/>
                          <a:latin typeface="Times New Roman" pitchFamily="18" charset="0"/>
                          <a:ea typeface="Times New Roman" panose="02020603050405020304" pitchFamily="18" charset="0"/>
                          <a:cs typeface="Times New Roman" pitchFamily="18" charset="0"/>
                        </a:rPr>
                        <a:t>100%</a:t>
                      </a:r>
                      <a:endParaRPr lang="en-IN" sz="1800" b="0" cap="none" spc="0" dirty="0">
                        <a:ln>
                          <a:noFill/>
                        </a:ln>
                        <a:solidFill>
                          <a:schemeClr val="tx1"/>
                        </a:solidFill>
                        <a:effectLst/>
                        <a:latin typeface="Times New Roman" pitchFamily="18" charset="0"/>
                        <a:ea typeface="Times New Roman" panose="02020603050405020304" pitchFamily="18" charset="0"/>
                        <a:cs typeface="Times New Roman" pitchFamily="18" charset="0"/>
                      </a:endParaRPr>
                    </a:p>
                  </a:txBody>
                  <a:tcPr marL="51435" marR="51435" marT="0" marB="0" anchor="b">
                    <a:solidFill>
                      <a:srgbClr val="002060"/>
                    </a:solidFill>
                  </a:tcPr>
                </a:tc>
                <a:extLst>
                  <a:ext uri="{0D108BD9-81ED-4DB2-BD59-A6C34878D82A}"/>
                </a:extLst>
              </a:tr>
              <a:tr h="771044">
                <a:tc>
                  <a:txBody>
                    <a:bodyPr/>
                    <a:lstStyle/>
                    <a:p>
                      <a:pPr>
                        <a:lnSpc>
                          <a:spcPct val="107000"/>
                        </a:lnSpc>
                        <a:spcAft>
                          <a:spcPts val="800"/>
                        </a:spcAft>
                      </a:pPr>
                      <a:r>
                        <a:rPr lang="en-IN" sz="1800">
                          <a:ln w="6731" cap="flat" cmpd="sng" algn="ctr">
                            <a:solidFill>
                              <a:srgbClr val="FFFFFF"/>
                            </a:solidFill>
                            <a:prstDash val="solid"/>
                            <a:round/>
                          </a:ln>
                          <a:effectLst>
                            <a:outerShdw dist="38100" dir="2700000" algn="bl">
                              <a:schemeClr val="accent5"/>
                            </a:outerShdw>
                          </a:effectLst>
                          <a:latin typeface="Times New Roman" pitchFamily="18" charset="0"/>
                          <a:cs typeface="Times New Roman" pitchFamily="18" charset="0"/>
                        </a:rPr>
                        <a:t>2019-20</a:t>
                      </a:r>
                      <a:endParaRPr lang="en-IN" sz="1800">
                        <a:effectLst/>
                        <a:latin typeface="Times New Roman" pitchFamily="18" charset="0"/>
                        <a:ea typeface="Times New Roman" panose="02020603050405020304" pitchFamily="18" charset="0"/>
                        <a:cs typeface="Times New Roman" pitchFamily="18" charset="0"/>
                      </a:endParaRPr>
                    </a:p>
                  </a:txBody>
                  <a:tcPr marL="51435" marR="51435" marT="0" marB="0" anchor="b">
                    <a:solidFill>
                      <a:srgbClr val="002060"/>
                    </a:solidFill>
                  </a:tcPr>
                </a:tc>
                <a:tc>
                  <a:txBody>
                    <a:bodyPr/>
                    <a:lstStyle/>
                    <a:p>
                      <a:pPr algn="ctr">
                        <a:lnSpc>
                          <a:spcPct val="107000"/>
                        </a:lnSpc>
                        <a:spcAft>
                          <a:spcPts val="800"/>
                        </a:spcAft>
                      </a:pPr>
                      <a:r>
                        <a:rPr lang="en-IN" sz="1800" dirty="0" smtClean="0">
                          <a:solidFill>
                            <a:schemeClr val="tx1"/>
                          </a:solidFill>
                          <a:effectLst/>
                          <a:latin typeface="Times New Roman" pitchFamily="18" charset="0"/>
                          <a:ea typeface="Times New Roman" panose="02020603050405020304" pitchFamily="18" charset="0"/>
                          <a:cs typeface="Times New Roman" pitchFamily="18" charset="0"/>
                        </a:rPr>
                        <a:t>35</a:t>
                      </a:r>
                      <a:endParaRPr lang="en-IN" sz="1800" dirty="0">
                        <a:solidFill>
                          <a:schemeClr val="tx1"/>
                        </a:solidFill>
                        <a:effectLst/>
                        <a:latin typeface="Times New Roman" pitchFamily="18" charset="0"/>
                        <a:ea typeface="Times New Roman" panose="02020603050405020304" pitchFamily="18" charset="0"/>
                        <a:cs typeface="Times New Roman" pitchFamily="18" charset="0"/>
                      </a:endParaRPr>
                    </a:p>
                  </a:txBody>
                  <a:tcPr marL="51435" marR="51435" marT="0" marB="0" anchor="b">
                    <a:solidFill>
                      <a:srgbClr val="002060"/>
                    </a:solidFill>
                  </a:tcPr>
                </a:tc>
                <a:tc>
                  <a:txBody>
                    <a:bodyPr/>
                    <a:lstStyle/>
                    <a:p>
                      <a:pPr algn="ctr">
                        <a:lnSpc>
                          <a:spcPct val="107000"/>
                        </a:lnSpc>
                        <a:spcAft>
                          <a:spcPts val="800"/>
                        </a:spcAft>
                      </a:pPr>
                      <a:r>
                        <a:rPr lang="en-IN" sz="1800" dirty="0" smtClean="0">
                          <a:solidFill>
                            <a:schemeClr val="tx1"/>
                          </a:solidFill>
                          <a:effectLst/>
                          <a:latin typeface="Times New Roman" pitchFamily="18" charset="0"/>
                          <a:ea typeface="Times New Roman" panose="02020603050405020304" pitchFamily="18" charset="0"/>
                          <a:cs typeface="Times New Roman" pitchFamily="18" charset="0"/>
                        </a:rPr>
                        <a:t>35</a:t>
                      </a:r>
                      <a:endParaRPr lang="en-IN" sz="1800" dirty="0">
                        <a:solidFill>
                          <a:schemeClr val="tx1"/>
                        </a:solidFill>
                        <a:effectLst/>
                        <a:latin typeface="Times New Roman" pitchFamily="18" charset="0"/>
                        <a:ea typeface="Times New Roman" panose="02020603050405020304" pitchFamily="18" charset="0"/>
                        <a:cs typeface="Times New Roman" pitchFamily="18" charset="0"/>
                      </a:endParaRPr>
                    </a:p>
                  </a:txBody>
                  <a:tcPr marL="51435" marR="51435" marT="0" marB="0" anchor="b">
                    <a:solidFill>
                      <a:srgbClr val="002060"/>
                    </a:solidFill>
                  </a:tcPr>
                </a:tc>
                <a:tc>
                  <a:txBody>
                    <a:bodyPr/>
                    <a:lstStyle/>
                    <a:p>
                      <a:pPr algn="ctr">
                        <a:lnSpc>
                          <a:spcPct val="107000"/>
                        </a:lnSpc>
                        <a:spcAft>
                          <a:spcPts val="800"/>
                        </a:spcAft>
                      </a:pPr>
                      <a:r>
                        <a:rPr lang="en-IN" sz="1800" dirty="0" smtClean="0">
                          <a:solidFill>
                            <a:schemeClr val="tx1"/>
                          </a:solidFill>
                          <a:effectLst/>
                          <a:latin typeface="Times New Roman" pitchFamily="18" charset="0"/>
                          <a:ea typeface="Times New Roman" panose="02020603050405020304" pitchFamily="18" charset="0"/>
                          <a:cs typeface="Times New Roman" pitchFamily="18" charset="0"/>
                        </a:rPr>
                        <a:t>35</a:t>
                      </a:r>
                      <a:endParaRPr lang="en-IN" sz="1800" dirty="0">
                        <a:solidFill>
                          <a:schemeClr val="tx1"/>
                        </a:solidFill>
                        <a:effectLst/>
                        <a:latin typeface="Times New Roman" pitchFamily="18" charset="0"/>
                        <a:ea typeface="Times New Roman" panose="02020603050405020304" pitchFamily="18" charset="0"/>
                        <a:cs typeface="Times New Roman" pitchFamily="18" charset="0"/>
                      </a:endParaRPr>
                    </a:p>
                  </a:txBody>
                  <a:tcPr marL="51435" marR="51435" marT="0" marB="0" anchor="b">
                    <a:solidFill>
                      <a:srgbClr val="002060"/>
                    </a:solidFill>
                  </a:tcPr>
                </a:tc>
                <a:tc>
                  <a:txBody>
                    <a:bodyPr/>
                    <a:lstStyle/>
                    <a:p>
                      <a:pPr algn="r">
                        <a:lnSpc>
                          <a:spcPct val="107000"/>
                        </a:lnSpc>
                        <a:spcAft>
                          <a:spcPts val="800"/>
                        </a:spcAft>
                      </a:pPr>
                      <a:r>
                        <a:rPr lang="en-IN" sz="1800" dirty="0" smtClean="0">
                          <a:solidFill>
                            <a:schemeClr val="tx1"/>
                          </a:solidFill>
                          <a:effectLst/>
                          <a:latin typeface="Times New Roman" pitchFamily="18" charset="0"/>
                          <a:ea typeface="Times New Roman" panose="02020603050405020304" pitchFamily="18" charset="0"/>
                          <a:cs typeface="Times New Roman" pitchFamily="18" charset="0"/>
                        </a:rPr>
                        <a:t>100 %</a:t>
                      </a:r>
                      <a:endParaRPr lang="en-IN" sz="1800" dirty="0">
                        <a:solidFill>
                          <a:schemeClr val="tx1"/>
                        </a:solidFill>
                        <a:effectLst/>
                        <a:latin typeface="Times New Roman" pitchFamily="18" charset="0"/>
                        <a:ea typeface="Times New Roman" panose="02020603050405020304" pitchFamily="18" charset="0"/>
                        <a:cs typeface="Times New Roman" pitchFamily="18" charset="0"/>
                      </a:endParaRPr>
                    </a:p>
                  </a:txBody>
                  <a:tcPr marL="51435" marR="51435" marT="0" marB="0" anchor="b">
                    <a:solidFill>
                      <a:srgbClr val="002060"/>
                    </a:solidFill>
                  </a:tcPr>
                </a:tc>
                <a:extLst>
                  <a:ext uri="{0D108BD9-81ED-4DB2-BD59-A6C34878D82A}"/>
                </a:extLst>
              </a:tr>
            </a:tbl>
          </a:graphicData>
        </a:graphic>
      </p:graphicFrame>
      <p:sp>
        <p:nvSpPr>
          <p:cNvPr id="18435" name="Rectangle 1"/>
          <p:cNvSpPr>
            <a:spLocks noChangeArrowheads="1"/>
          </p:cNvSpPr>
          <p:nvPr/>
        </p:nvSpPr>
        <p:spPr bwMode="auto">
          <a:xfrm>
            <a:off x="-827088" y="0"/>
            <a:ext cx="10821988" cy="369888"/>
          </a:xfrm>
          <a:prstGeom prst="rect">
            <a:avLst/>
          </a:prstGeom>
          <a:noFill/>
          <a:ln w="9525">
            <a:noFill/>
            <a:miter lim="800000"/>
            <a:headEnd/>
            <a:tailEnd/>
          </a:ln>
        </p:spPr>
        <p:txBody>
          <a:bodyPr anchor="ctr">
            <a:spAutoFit/>
          </a:bodyPr>
          <a:lstStyle/>
          <a:p>
            <a:endParaRPr lang="en-IN"/>
          </a:p>
        </p:txBody>
      </p:sp>
      <p:sp>
        <p:nvSpPr>
          <p:cNvPr id="18436" name="TextBox 5"/>
          <p:cNvSpPr txBox="1">
            <a:spLocks noChangeArrowheads="1"/>
          </p:cNvSpPr>
          <p:nvPr/>
        </p:nvSpPr>
        <p:spPr bwMode="auto">
          <a:xfrm>
            <a:off x="914400" y="0"/>
            <a:ext cx="5715000" cy="708025"/>
          </a:xfrm>
          <a:prstGeom prst="rect">
            <a:avLst/>
          </a:prstGeom>
          <a:noFill/>
          <a:ln w="9525">
            <a:noFill/>
            <a:miter lim="800000"/>
            <a:headEnd/>
            <a:tailEnd/>
          </a:ln>
        </p:spPr>
        <p:txBody>
          <a:bodyPr>
            <a:spAutoFit/>
          </a:bodyPr>
          <a:lstStyle/>
          <a:p>
            <a:r>
              <a:rPr lang="en-US" sz="4000"/>
              <a:t>Result Analysis</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lstStyle/>
          <a:p>
            <a:pPr algn="ctr">
              <a:defRPr/>
            </a:pPr>
            <a:r>
              <a:rPr lang="en-US" sz="3600" dirty="0" smtClean="0">
                <a:latin typeface="+mn-lt"/>
              </a:rPr>
              <a:t>Appeared and Passed students for </a:t>
            </a:r>
            <a:r>
              <a:rPr lang="en-US" sz="3600" dirty="0" err="1" smtClean="0">
                <a:latin typeface="+mn-lt"/>
              </a:rPr>
              <a:t>B.Sc.III</a:t>
            </a:r>
            <a:r>
              <a:rPr lang="en-US" sz="3600" dirty="0" smtClean="0">
                <a:latin typeface="+mn-lt"/>
              </a:rPr>
              <a:t> year…</a:t>
            </a:r>
            <a:endParaRPr lang="en-US" sz="3600" dirty="0">
              <a:latin typeface="+mn-lt"/>
            </a:endParaRPr>
          </a:p>
        </p:txBody>
      </p:sp>
      <p:sp>
        <p:nvSpPr>
          <p:cNvPr id="4" name="Slide Number Placeholder 3"/>
          <p:cNvSpPr>
            <a:spLocks noGrp="1"/>
          </p:cNvSpPr>
          <p:nvPr>
            <p:ph type="sldNum" sz="quarter" idx="12"/>
          </p:nvPr>
        </p:nvSpPr>
        <p:spPr/>
        <p:txBody>
          <a:bodyPr/>
          <a:lstStyle/>
          <a:p>
            <a:pPr>
              <a:defRPr/>
            </a:pPr>
            <a:fld id="{4C675F27-3948-4824-B84C-C2F3AEDACEF7}" type="slidenum">
              <a:rPr lang="en-US" smtClean="0"/>
              <a:pPr>
                <a:defRPr/>
              </a:pPr>
              <a:t>15</a:t>
            </a:fld>
            <a:endParaRPr lang="en-US"/>
          </a:p>
        </p:txBody>
      </p:sp>
      <p:graphicFrame>
        <p:nvGraphicFramePr>
          <p:cNvPr id="5" name="Chart 4"/>
          <p:cNvGraphicFramePr/>
          <p:nvPr/>
        </p:nvGraphicFramePr>
        <p:xfrm>
          <a:off x="1219200" y="1828800"/>
          <a:ext cx="6096000" cy="3886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274638"/>
            <a:ext cx="9144000" cy="639762"/>
          </a:xfrm>
        </p:spPr>
        <p:txBody>
          <a:bodyPr/>
          <a:lstStyle/>
          <a:p>
            <a:pPr algn="ctr"/>
            <a:r>
              <a:rPr lang="en-US" smtClean="0">
                <a:solidFill>
                  <a:srgbClr val="FF0000"/>
                </a:solidFill>
              </a:rPr>
              <a:t>UGC - XII Plan</a:t>
            </a:r>
          </a:p>
        </p:txBody>
      </p:sp>
      <p:sp>
        <p:nvSpPr>
          <p:cNvPr id="4" name="Slide Number Placeholder 3"/>
          <p:cNvSpPr>
            <a:spLocks noGrp="1"/>
          </p:cNvSpPr>
          <p:nvPr>
            <p:ph type="sldNum" sz="quarter" idx="12"/>
          </p:nvPr>
        </p:nvSpPr>
        <p:spPr/>
        <p:txBody>
          <a:bodyPr/>
          <a:lstStyle/>
          <a:p>
            <a:pPr>
              <a:defRPr/>
            </a:pPr>
            <a:fld id="{FCBD7E14-9088-4301-A489-10CA1B8FC065}" type="slidenum">
              <a:rPr lang="en-US" smtClean="0"/>
              <a:pPr>
                <a:defRPr/>
              </a:pPr>
              <a:t>16</a:t>
            </a:fld>
            <a:endParaRPr lang="en-US"/>
          </a:p>
        </p:txBody>
      </p:sp>
      <p:pic>
        <p:nvPicPr>
          <p:cNvPr id="20484" name="Picture 2"/>
          <p:cNvPicPr>
            <a:picLocks noChangeAspect="1" noChangeArrowheads="1"/>
          </p:cNvPicPr>
          <p:nvPr/>
        </p:nvPicPr>
        <p:blipFill>
          <a:blip r:embed="rId2"/>
          <a:srcRect/>
          <a:stretch>
            <a:fillRect/>
          </a:stretch>
        </p:blipFill>
        <p:spPr bwMode="auto">
          <a:xfrm>
            <a:off x="0" y="1447800"/>
            <a:ext cx="4572000" cy="5410200"/>
          </a:xfrm>
          <a:prstGeom prst="rect">
            <a:avLst/>
          </a:prstGeom>
          <a:noFill/>
          <a:ln w="9525">
            <a:noFill/>
            <a:miter lim="800000"/>
            <a:headEnd/>
            <a:tailEnd/>
          </a:ln>
        </p:spPr>
      </p:pic>
      <p:pic>
        <p:nvPicPr>
          <p:cNvPr id="20485" name="Picture 3"/>
          <p:cNvPicPr>
            <a:picLocks noChangeAspect="1" noChangeArrowheads="1"/>
          </p:cNvPicPr>
          <p:nvPr/>
        </p:nvPicPr>
        <p:blipFill>
          <a:blip r:embed="rId3"/>
          <a:srcRect/>
          <a:stretch>
            <a:fillRect/>
          </a:stretch>
        </p:blipFill>
        <p:spPr bwMode="auto">
          <a:xfrm>
            <a:off x="4572000" y="1371600"/>
            <a:ext cx="4572000" cy="5486400"/>
          </a:xfrm>
          <a:prstGeom prst="rect">
            <a:avLst/>
          </a:prstGeom>
          <a:noFill/>
          <a:ln w="9525">
            <a:noFill/>
            <a:miter lim="800000"/>
            <a:headEnd/>
            <a:tailEnd/>
          </a:ln>
        </p:spPr>
      </p:pic>
      <p:sp>
        <p:nvSpPr>
          <p:cNvPr id="20486" name="TextBox 6"/>
          <p:cNvSpPr txBox="1">
            <a:spLocks noChangeArrowheads="1"/>
          </p:cNvSpPr>
          <p:nvPr/>
        </p:nvSpPr>
        <p:spPr bwMode="auto">
          <a:xfrm>
            <a:off x="838200" y="990600"/>
            <a:ext cx="2667000" cy="369888"/>
          </a:xfrm>
          <a:prstGeom prst="rect">
            <a:avLst/>
          </a:prstGeom>
          <a:noFill/>
          <a:ln w="9525">
            <a:noFill/>
            <a:miter lim="800000"/>
            <a:headEnd/>
            <a:tailEnd/>
          </a:ln>
        </p:spPr>
        <p:txBody>
          <a:bodyPr>
            <a:spAutoFit/>
          </a:bodyPr>
          <a:lstStyle/>
          <a:p>
            <a:pPr algn="ctr"/>
            <a:r>
              <a:rPr lang="en-US">
                <a:solidFill>
                  <a:srgbClr val="FFFF00"/>
                </a:solidFill>
              </a:rPr>
              <a:t>Allocation letter</a:t>
            </a:r>
          </a:p>
        </p:txBody>
      </p:sp>
      <p:sp>
        <p:nvSpPr>
          <p:cNvPr id="20487" name="TextBox 7"/>
          <p:cNvSpPr txBox="1">
            <a:spLocks noChangeArrowheads="1"/>
          </p:cNvSpPr>
          <p:nvPr/>
        </p:nvSpPr>
        <p:spPr bwMode="auto">
          <a:xfrm>
            <a:off x="5638800" y="990600"/>
            <a:ext cx="3276600" cy="369888"/>
          </a:xfrm>
          <a:prstGeom prst="rect">
            <a:avLst/>
          </a:prstGeom>
          <a:noFill/>
          <a:ln w="9525">
            <a:noFill/>
            <a:miter lim="800000"/>
            <a:headEnd/>
            <a:tailEnd/>
          </a:ln>
        </p:spPr>
        <p:txBody>
          <a:bodyPr>
            <a:spAutoFit/>
          </a:bodyPr>
          <a:lstStyle/>
          <a:p>
            <a:pPr algn="just"/>
            <a:r>
              <a:rPr lang="en-US">
                <a:solidFill>
                  <a:srgbClr val="FFFF00"/>
                </a:solidFill>
              </a:rPr>
              <a:t>Clearance Certificate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68362"/>
          </a:xfrm>
        </p:spPr>
        <p:txBody>
          <a:bodyPr/>
          <a:lstStyle/>
          <a:p>
            <a:pPr algn="ctr">
              <a:defRPr/>
            </a:pPr>
            <a:r>
              <a:rPr lang="en-US" sz="4800" dirty="0" smtClean="0">
                <a:solidFill>
                  <a:srgbClr val="FFC000"/>
                </a:solidFill>
                <a:latin typeface="+mn-lt"/>
              </a:rPr>
              <a:t>PGDCA</a:t>
            </a:r>
            <a:endParaRPr lang="en-US" sz="4800" dirty="0">
              <a:solidFill>
                <a:srgbClr val="FFC000"/>
              </a:solidFill>
              <a:latin typeface="+mn-lt"/>
            </a:endParaRPr>
          </a:p>
        </p:txBody>
      </p:sp>
      <p:sp>
        <p:nvSpPr>
          <p:cNvPr id="4" name="Slide Number Placeholder 3"/>
          <p:cNvSpPr>
            <a:spLocks noGrp="1"/>
          </p:cNvSpPr>
          <p:nvPr>
            <p:ph type="sldNum" sz="quarter" idx="12"/>
          </p:nvPr>
        </p:nvSpPr>
        <p:spPr/>
        <p:txBody>
          <a:bodyPr/>
          <a:lstStyle/>
          <a:p>
            <a:pPr>
              <a:defRPr/>
            </a:pPr>
            <a:fld id="{0D3DC2FF-418F-429C-BC62-5E196E561B9A}" type="slidenum">
              <a:rPr lang="en-US" smtClean="0"/>
              <a:pPr>
                <a:defRPr/>
              </a:pPr>
              <a:t>17</a:t>
            </a:fld>
            <a:endParaRPr lang="en-US"/>
          </a:p>
        </p:txBody>
      </p:sp>
      <p:sp>
        <p:nvSpPr>
          <p:cNvPr id="21508" name="TextBox 4"/>
          <p:cNvSpPr txBox="1">
            <a:spLocks noChangeArrowheads="1"/>
          </p:cNvSpPr>
          <p:nvPr/>
        </p:nvSpPr>
        <p:spPr bwMode="auto">
          <a:xfrm>
            <a:off x="304800" y="1066800"/>
            <a:ext cx="8458200" cy="4246563"/>
          </a:xfrm>
          <a:prstGeom prst="rect">
            <a:avLst/>
          </a:prstGeom>
          <a:noFill/>
          <a:ln w="9525">
            <a:noFill/>
            <a:miter lim="800000"/>
            <a:headEnd/>
            <a:tailEnd/>
          </a:ln>
        </p:spPr>
        <p:txBody>
          <a:bodyPr>
            <a:spAutoFit/>
          </a:bodyPr>
          <a:lstStyle/>
          <a:p>
            <a:pPr algn="just">
              <a:buFont typeface="Wingdings" pitchFamily="2" charset="2"/>
              <a:buChar char="Ø"/>
            </a:pPr>
            <a:r>
              <a:rPr lang="en-US" b="1">
                <a:latin typeface="Times New Roman" pitchFamily="18" charset="0"/>
                <a:cs typeface="Times New Roman" pitchFamily="18" charset="0"/>
              </a:rPr>
              <a:t>This department was established by the college from session 2013-14 to provide computer knowledge. Initially the number of post was 25. It is now 45 from session 2019-20. PGDCA is one year course, runs under semester system and affiliated to Hemchand Yadav University Durg.</a:t>
            </a:r>
          </a:p>
          <a:p>
            <a:pPr algn="just"/>
            <a:endParaRPr lang="en-US" b="1">
              <a:latin typeface="Times New Roman" pitchFamily="18" charset="0"/>
              <a:cs typeface="Times New Roman" pitchFamily="18" charset="0"/>
            </a:endParaRPr>
          </a:p>
          <a:p>
            <a:pPr algn="just">
              <a:buFont typeface="Wingdings" pitchFamily="2" charset="2"/>
              <a:buChar char="Ø"/>
            </a:pPr>
            <a:r>
              <a:rPr lang="en-US" b="1">
                <a:latin typeface="Times New Roman" pitchFamily="18" charset="0"/>
                <a:cs typeface="Times New Roman" pitchFamily="18" charset="0"/>
              </a:rPr>
              <a:t> The first In-charge HoD was Dr. R. K. Verma (Asstt. Prof. in Mathematics). Now, the present HoD is Mr. Ugendra Kurrey (Asstt. Prof. Physics).  </a:t>
            </a:r>
          </a:p>
          <a:p>
            <a:pPr algn="just"/>
            <a:endParaRPr lang="en-US" b="1">
              <a:latin typeface="Times New Roman" pitchFamily="18" charset="0"/>
              <a:cs typeface="Times New Roman" pitchFamily="18" charset="0"/>
            </a:endParaRPr>
          </a:p>
          <a:p>
            <a:pPr algn="just">
              <a:buFont typeface="Wingdings" pitchFamily="2" charset="2"/>
              <a:buChar char="Ø"/>
            </a:pPr>
            <a:r>
              <a:rPr lang="en-US" b="1">
                <a:latin typeface="Times New Roman" pitchFamily="18" charset="0"/>
                <a:cs typeface="Times New Roman" pitchFamily="18" charset="0"/>
              </a:rPr>
              <a:t>This course is run by </a:t>
            </a:r>
            <a:r>
              <a:rPr lang="en-US" b="1">
                <a:solidFill>
                  <a:srgbClr val="FFC000"/>
                </a:solidFill>
                <a:latin typeface="Times New Roman" pitchFamily="18" charset="0"/>
                <a:cs typeface="Times New Roman" pitchFamily="18" charset="0"/>
              </a:rPr>
              <a:t>self-financing scheme</a:t>
            </a:r>
            <a:r>
              <a:rPr lang="en-US" b="1">
                <a:latin typeface="Times New Roman" pitchFamily="18" charset="0"/>
                <a:cs typeface="Times New Roman" pitchFamily="18" charset="0"/>
              </a:rPr>
              <a:t>.   There are two posts sanctioned by the local Management committee (Janbhagidari Prabandhan Samiti). </a:t>
            </a:r>
          </a:p>
          <a:p>
            <a:pPr algn="just">
              <a:buFont typeface="Wingdings" pitchFamily="2" charset="2"/>
              <a:buChar char="Ø"/>
            </a:pPr>
            <a:endParaRPr lang="en-US" b="1">
              <a:latin typeface="Times New Roman" pitchFamily="18" charset="0"/>
              <a:cs typeface="Times New Roman" pitchFamily="18" charset="0"/>
            </a:endParaRPr>
          </a:p>
          <a:p>
            <a:pPr algn="just">
              <a:buFont typeface="Wingdings" pitchFamily="2" charset="2"/>
              <a:buChar char="Ø"/>
            </a:pPr>
            <a:r>
              <a:rPr lang="en-US" b="1">
                <a:solidFill>
                  <a:srgbClr val="FF0000"/>
                </a:solidFill>
                <a:latin typeface="Times New Roman" pitchFamily="18" charset="0"/>
                <a:cs typeface="Times New Roman" pitchFamily="18" charset="0"/>
              </a:rPr>
              <a:t>At present we have well furnished, Air Conditioned computer lab having  25 computers well connected with LAN . Also we have Digital Board for students</a:t>
            </a:r>
            <a:r>
              <a:rPr lang="en-US" b="1">
                <a:latin typeface="Times New Roman" pitchFamily="18" charset="0"/>
                <a:cs typeface="Times New Roman" pitchFamily="18" charset="0"/>
              </a:rPr>
              <a:t>.</a:t>
            </a:r>
          </a:p>
          <a:p>
            <a:pPr algn="just">
              <a:buFont typeface="Wingdings" pitchFamily="2" charset="2"/>
              <a:buChar char="Ø"/>
            </a:pPr>
            <a:endParaRPr lang="en-US" b="1">
              <a:latin typeface="Times New Roman" pitchFamily="18" charset="0"/>
              <a:cs typeface="Times New Roman" pitchFamily="18" charset="0"/>
            </a:endParaRPr>
          </a:p>
          <a:p>
            <a:pPr algn="just">
              <a:buFont typeface="Wingdings" pitchFamily="2" charset="2"/>
              <a:buChar char="Ø"/>
            </a:pPr>
            <a:endParaRPr lang="en-US" b="1">
              <a:latin typeface="Times New Roman" pitchFamily="18" charset="0"/>
              <a:cs typeface="Times New Roman" pitchFamily="18" charset="0"/>
            </a:endParaRPr>
          </a:p>
        </p:txBody>
      </p:sp>
      <p:pic>
        <p:nvPicPr>
          <p:cNvPr id="21509" name="Picture 2" descr="http://govtcccollegepatan.in/Facility/Department15_1.jpeg"/>
          <p:cNvPicPr>
            <a:picLocks noChangeAspect="1" noChangeArrowheads="1"/>
          </p:cNvPicPr>
          <p:nvPr/>
        </p:nvPicPr>
        <p:blipFill>
          <a:blip r:embed="rId2"/>
          <a:srcRect/>
          <a:stretch>
            <a:fillRect/>
          </a:stretch>
        </p:blipFill>
        <p:spPr bwMode="auto">
          <a:xfrm>
            <a:off x="457200" y="4876800"/>
            <a:ext cx="3810000" cy="1981200"/>
          </a:xfrm>
          <a:prstGeom prst="rect">
            <a:avLst/>
          </a:prstGeom>
          <a:noFill/>
          <a:ln w="9525">
            <a:noFill/>
            <a:miter lim="800000"/>
            <a:headEnd/>
            <a:tailEnd/>
          </a:ln>
        </p:spPr>
      </p:pic>
      <p:pic>
        <p:nvPicPr>
          <p:cNvPr id="21510" name="Picture 4" descr="http://govtcccollegepatan.in/Facility/Department15_8.jpg"/>
          <p:cNvPicPr>
            <a:picLocks noChangeAspect="1" noChangeArrowheads="1"/>
          </p:cNvPicPr>
          <p:nvPr/>
        </p:nvPicPr>
        <p:blipFill>
          <a:blip r:embed="rId3"/>
          <a:srcRect/>
          <a:stretch>
            <a:fillRect/>
          </a:stretch>
        </p:blipFill>
        <p:spPr bwMode="auto">
          <a:xfrm>
            <a:off x="4800600" y="4876800"/>
            <a:ext cx="3733800" cy="198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E28F77C-F324-4A93-8101-042ABDB5AB02}" type="slidenum">
              <a:rPr lang="en-US" smtClean="0"/>
              <a:pPr>
                <a:defRPr/>
              </a:pPr>
              <a:t>18</a:t>
            </a:fld>
            <a:endParaRPr lang="en-US"/>
          </a:p>
        </p:txBody>
      </p:sp>
      <p:sp>
        <p:nvSpPr>
          <p:cNvPr id="22531" name="Rectangle 4"/>
          <p:cNvSpPr>
            <a:spLocks noChangeArrowheads="1"/>
          </p:cNvSpPr>
          <p:nvPr/>
        </p:nvSpPr>
        <p:spPr bwMode="auto">
          <a:xfrm>
            <a:off x="304800" y="609600"/>
            <a:ext cx="8305800" cy="1477963"/>
          </a:xfrm>
          <a:prstGeom prst="rect">
            <a:avLst/>
          </a:prstGeom>
          <a:noFill/>
          <a:ln w="9525">
            <a:noFill/>
            <a:miter lim="800000"/>
            <a:headEnd/>
            <a:tailEnd/>
          </a:ln>
        </p:spPr>
        <p:txBody>
          <a:bodyPr>
            <a:spAutoFit/>
          </a:bodyPr>
          <a:lstStyle/>
          <a:p>
            <a:pPr algn="ctr"/>
            <a:r>
              <a:rPr lang="en-US">
                <a:solidFill>
                  <a:srgbClr val="FF0000"/>
                </a:solidFill>
              </a:rPr>
              <a:t>FIRST SEMESTER</a:t>
            </a:r>
          </a:p>
          <a:p>
            <a:pPr algn="ctr"/>
            <a:r>
              <a:rPr lang="en-US">
                <a:solidFill>
                  <a:srgbClr val="FF0000"/>
                </a:solidFill>
              </a:rPr>
              <a:t> </a:t>
            </a:r>
          </a:p>
          <a:p>
            <a:r>
              <a:rPr lang="en-US"/>
              <a:t> PGDCA-101 : Introduction to software organization</a:t>
            </a:r>
          </a:p>
          <a:p>
            <a:r>
              <a:rPr lang="en-US"/>
              <a:t> PGDCA-102 : Programming in “C”</a:t>
            </a:r>
          </a:p>
          <a:p>
            <a:r>
              <a:rPr lang="en-US"/>
              <a:t> PGDCA-103 : Office Automation &amp; Tally </a:t>
            </a:r>
          </a:p>
        </p:txBody>
      </p:sp>
      <p:sp>
        <p:nvSpPr>
          <p:cNvPr id="22532" name="Rectangle 5"/>
          <p:cNvSpPr>
            <a:spLocks noChangeArrowheads="1"/>
          </p:cNvSpPr>
          <p:nvPr/>
        </p:nvSpPr>
        <p:spPr bwMode="auto">
          <a:xfrm>
            <a:off x="457200" y="2209800"/>
            <a:ext cx="7620000" cy="369888"/>
          </a:xfrm>
          <a:prstGeom prst="rect">
            <a:avLst/>
          </a:prstGeom>
          <a:noFill/>
          <a:ln w="9525">
            <a:noFill/>
            <a:miter lim="800000"/>
            <a:headEnd/>
            <a:tailEnd/>
          </a:ln>
        </p:spPr>
        <p:txBody>
          <a:bodyPr>
            <a:spAutoFit/>
          </a:bodyPr>
          <a:lstStyle/>
          <a:p>
            <a:r>
              <a:rPr lang="en-US"/>
              <a:t>Practical  based in MS-Word , Excel,  PowerPoint ,Tally and C Language.</a:t>
            </a:r>
          </a:p>
        </p:txBody>
      </p:sp>
      <p:sp>
        <p:nvSpPr>
          <p:cNvPr id="22533" name="Rectangle 6"/>
          <p:cNvSpPr>
            <a:spLocks noChangeArrowheads="1"/>
          </p:cNvSpPr>
          <p:nvPr/>
        </p:nvSpPr>
        <p:spPr bwMode="auto">
          <a:xfrm>
            <a:off x="381000" y="2667000"/>
            <a:ext cx="8382000" cy="1477963"/>
          </a:xfrm>
          <a:prstGeom prst="rect">
            <a:avLst/>
          </a:prstGeom>
          <a:noFill/>
          <a:ln w="9525">
            <a:noFill/>
            <a:miter lim="800000"/>
            <a:headEnd/>
            <a:tailEnd/>
          </a:ln>
        </p:spPr>
        <p:txBody>
          <a:bodyPr>
            <a:spAutoFit/>
          </a:bodyPr>
          <a:lstStyle/>
          <a:p>
            <a:pPr algn="ctr"/>
            <a:r>
              <a:rPr lang="en-US">
                <a:solidFill>
                  <a:srgbClr val="FF0000"/>
                </a:solidFill>
              </a:rPr>
              <a:t>SECOND SEMESTER</a:t>
            </a:r>
          </a:p>
          <a:p>
            <a:pPr algn="ctr"/>
            <a:endParaRPr lang="en-US">
              <a:solidFill>
                <a:srgbClr val="FF0000"/>
              </a:solidFill>
            </a:endParaRPr>
          </a:p>
          <a:p>
            <a:r>
              <a:rPr lang="en-US"/>
              <a:t>PGDCA-106 : GUI - Programming in Visual Basic. </a:t>
            </a:r>
          </a:p>
          <a:p>
            <a:r>
              <a:rPr lang="en-US"/>
              <a:t>PGDCA-107 : Database Management System </a:t>
            </a:r>
          </a:p>
          <a:p>
            <a:r>
              <a:rPr lang="en-US"/>
              <a:t>PGDCA-108 : Essential of E –Commerce &amp; HTML . </a:t>
            </a:r>
          </a:p>
        </p:txBody>
      </p:sp>
      <p:sp>
        <p:nvSpPr>
          <p:cNvPr id="22534" name="Rectangle 7"/>
          <p:cNvSpPr>
            <a:spLocks noChangeArrowheads="1"/>
          </p:cNvSpPr>
          <p:nvPr/>
        </p:nvSpPr>
        <p:spPr bwMode="auto">
          <a:xfrm>
            <a:off x="381000" y="4648200"/>
            <a:ext cx="8382000" cy="369888"/>
          </a:xfrm>
          <a:prstGeom prst="rect">
            <a:avLst/>
          </a:prstGeom>
          <a:noFill/>
          <a:ln w="9525">
            <a:noFill/>
            <a:miter lim="800000"/>
            <a:headEnd/>
            <a:tailEnd/>
          </a:ln>
        </p:spPr>
        <p:txBody>
          <a:bodyPr>
            <a:spAutoFit/>
          </a:bodyPr>
          <a:lstStyle/>
          <a:p>
            <a:r>
              <a:rPr lang="en-US"/>
              <a:t>Practical based in Visual Basic, SQL, HTML/WEB page Design and Project work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extLst>
          </p:cNvPr>
          <p:cNvGraphicFramePr>
            <a:graphicFrameLocks noGrp="1"/>
          </p:cNvGraphicFramePr>
          <p:nvPr>
            <p:ph idx="1"/>
          </p:nvPr>
        </p:nvGraphicFramePr>
        <p:xfrm>
          <a:off x="228600" y="762000"/>
          <a:ext cx="8656122" cy="5553554"/>
        </p:xfrm>
        <a:graphic>
          <a:graphicData uri="http://schemas.openxmlformats.org/drawingml/2006/table">
            <a:tbl>
              <a:tblPr firstRow="1" firstCol="1" bandRow="1">
                <a:tableStyleId>{5C22544A-7EE6-4342-B048-85BDC9FD1C3A}</a:tableStyleId>
              </a:tblPr>
              <a:tblGrid>
                <a:gridCol w="1647002">
                  <a:extLst>
                    <a:ext uri="{9D8B030D-6E8A-4147-A177-3AD203B41FA5}"/>
                  </a:extLst>
                </a:gridCol>
                <a:gridCol w="2114776">
                  <a:extLst>
                    <a:ext uri="{9D8B030D-6E8A-4147-A177-3AD203B41FA5}"/>
                  </a:extLst>
                </a:gridCol>
                <a:gridCol w="2111896">
                  <a:extLst>
                    <a:ext uri="{9D8B030D-6E8A-4147-A177-3AD203B41FA5}"/>
                  </a:extLst>
                </a:gridCol>
                <a:gridCol w="1312877">
                  <a:extLst>
                    <a:ext uri="{9D8B030D-6E8A-4147-A177-3AD203B41FA5}"/>
                  </a:extLst>
                </a:gridCol>
                <a:gridCol w="1469571">
                  <a:extLst>
                    <a:ext uri="{9D8B030D-6E8A-4147-A177-3AD203B41FA5}"/>
                  </a:extLst>
                </a:gridCol>
              </a:tblGrid>
              <a:tr h="457200">
                <a:tc gridSpan="5">
                  <a:txBody>
                    <a:bodyPr/>
                    <a:lstStyle/>
                    <a:p>
                      <a:pPr algn="ctr">
                        <a:lnSpc>
                          <a:spcPct val="107000"/>
                        </a:lnSpc>
                        <a:spcAft>
                          <a:spcPts val="800"/>
                        </a:spcAft>
                      </a:pPr>
                      <a:endParaRPr lang="en-IN" sz="1800" dirty="0">
                        <a:effectLst/>
                        <a:latin typeface="Times New Roman" pitchFamily="18" charset="0"/>
                        <a:ea typeface="Times New Roman" panose="02020603050405020304" pitchFamily="18" charset="0"/>
                        <a:cs typeface="Times New Roman" pitchFamily="18" charset="0"/>
                      </a:endParaRPr>
                    </a:p>
                  </a:txBody>
                  <a:tcPr marL="51435" marR="51435" marT="0" marB="0" anchor="b"/>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extLst>
              </a:tr>
              <a:tr h="470090">
                <a:tc>
                  <a:txBody>
                    <a:bodyPr/>
                    <a:lstStyle/>
                    <a:p>
                      <a:pPr algn="ctr">
                        <a:lnSpc>
                          <a:spcPct val="107000"/>
                        </a:lnSpc>
                        <a:spcAft>
                          <a:spcPts val="800"/>
                        </a:spcAft>
                      </a:pPr>
                      <a:r>
                        <a:rPr lang="en-IN" sz="1800" dirty="0">
                          <a:ln w="6731" cap="flat" cmpd="sng" algn="ctr">
                            <a:solidFill>
                              <a:srgbClr val="FFFFFF"/>
                            </a:solidFill>
                            <a:prstDash val="solid"/>
                            <a:round/>
                          </a:ln>
                          <a:effectLst>
                            <a:outerShdw dist="38100" dir="2700000" algn="bl">
                              <a:schemeClr val="accent5"/>
                            </a:outerShdw>
                          </a:effectLst>
                          <a:latin typeface="Times New Roman" pitchFamily="18" charset="0"/>
                          <a:cs typeface="Times New Roman" pitchFamily="18" charset="0"/>
                        </a:rPr>
                        <a:t>YEAR</a:t>
                      </a:r>
                      <a:endParaRPr lang="en-IN" sz="1800" dirty="0">
                        <a:effectLst/>
                        <a:latin typeface="Times New Roman" pitchFamily="18" charset="0"/>
                        <a:ea typeface="Times New Roman" panose="02020603050405020304" pitchFamily="18" charset="0"/>
                        <a:cs typeface="Times New Roman" pitchFamily="18" charset="0"/>
                      </a:endParaRPr>
                    </a:p>
                  </a:txBody>
                  <a:tcPr marL="51435" marR="51435" marT="0" marB="0" anchor="b">
                    <a:solidFill>
                      <a:srgbClr val="002060"/>
                    </a:solidFill>
                  </a:tcPr>
                </a:tc>
                <a:tc>
                  <a:txBody>
                    <a:bodyPr/>
                    <a:lstStyle/>
                    <a:p>
                      <a:pPr algn="ctr">
                        <a:lnSpc>
                          <a:spcPct val="107000"/>
                        </a:lnSpc>
                        <a:spcAft>
                          <a:spcPts val="800"/>
                        </a:spcAft>
                      </a:pPr>
                      <a:r>
                        <a:rPr lang="en-IN" sz="1800" b="0" cap="none" spc="0" dirty="0">
                          <a:ln>
                            <a:noFill/>
                          </a:ln>
                          <a:solidFill>
                            <a:schemeClr val="tx1"/>
                          </a:solidFill>
                          <a:effectLst/>
                          <a:latin typeface="Times New Roman" pitchFamily="18" charset="0"/>
                          <a:cs typeface="Times New Roman" pitchFamily="18" charset="0"/>
                        </a:rPr>
                        <a:t>ENROLLED</a:t>
                      </a:r>
                      <a:endParaRPr lang="en-IN" sz="1800" b="0" cap="none" spc="0" dirty="0">
                        <a:ln>
                          <a:noFill/>
                        </a:ln>
                        <a:solidFill>
                          <a:schemeClr val="tx1"/>
                        </a:solidFill>
                        <a:effectLst/>
                        <a:latin typeface="Times New Roman" pitchFamily="18" charset="0"/>
                        <a:ea typeface="Times New Roman" panose="02020603050405020304" pitchFamily="18" charset="0"/>
                        <a:cs typeface="Times New Roman" pitchFamily="18" charset="0"/>
                      </a:endParaRPr>
                    </a:p>
                  </a:txBody>
                  <a:tcPr marL="51435" marR="51435" marT="0" marB="0" anchor="b">
                    <a:solidFill>
                      <a:srgbClr val="002060"/>
                    </a:solidFill>
                  </a:tcPr>
                </a:tc>
                <a:tc>
                  <a:txBody>
                    <a:bodyPr/>
                    <a:lstStyle/>
                    <a:p>
                      <a:pPr algn="ctr">
                        <a:lnSpc>
                          <a:spcPct val="107000"/>
                        </a:lnSpc>
                        <a:spcAft>
                          <a:spcPts val="800"/>
                        </a:spcAft>
                      </a:pPr>
                      <a:r>
                        <a:rPr lang="en-IN" sz="1800" b="0" cap="none" spc="0" dirty="0">
                          <a:ln>
                            <a:noFill/>
                          </a:ln>
                          <a:solidFill>
                            <a:schemeClr val="tx1"/>
                          </a:solidFill>
                          <a:effectLst/>
                          <a:latin typeface="Times New Roman" pitchFamily="18" charset="0"/>
                          <a:cs typeface="Times New Roman" pitchFamily="18" charset="0"/>
                        </a:rPr>
                        <a:t>APPEARED</a:t>
                      </a:r>
                      <a:endParaRPr lang="en-IN" sz="1800" b="0" cap="none" spc="0" dirty="0">
                        <a:ln>
                          <a:noFill/>
                        </a:ln>
                        <a:solidFill>
                          <a:schemeClr val="tx1"/>
                        </a:solidFill>
                        <a:effectLst/>
                        <a:latin typeface="Times New Roman" pitchFamily="18" charset="0"/>
                        <a:ea typeface="Times New Roman" panose="02020603050405020304" pitchFamily="18" charset="0"/>
                        <a:cs typeface="Times New Roman" pitchFamily="18" charset="0"/>
                      </a:endParaRPr>
                    </a:p>
                  </a:txBody>
                  <a:tcPr marL="51435" marR="51435" marT="0" marB="0" anchor="b">
                    <a:solidFill>
                      <a:srgbClr val="002060"/>
                    </a:solidFill>
                  </a:tcPr>
                </a:tc>
                <a:tc>
                  <a:txBody>
                    <a:bodyPr/>
                    <a:lstStyle/>
                    <a:p>
                      <a:pPr algn="ctr">
                        <a:lnSpc>
                          <a:spcPct val="107000"/>
                        </a:lnSpc>
                        <a:spcAft>
                          <a:spcPts val="800"/>
                        </a:spcAft>
                      </a:pPr>
                      <a:r>
                        <a:rPr lang="en-IN" sz="1800" b="0" cap="none" spc="0" dirty="0">
                          <a:ln>
                            <a:noFill/>
                          </a:ln>
                          <a:solidFill>
                            <a:schemeClr val="tx1"/>
                          </a:solidFill>
                          <a:effectLst/>
                          <a:latin typeface="Times New Roman" pitchFamily="18" charset="0"/>
                          <a:cs typeface="Times New Roman" pitchFamily="18" charset="0"/>
                        </a:rPr>
                        <a:t>PASS</a:t>
                      </a:r>
                      <a:endParaRPr lang="en-IN" sz="1800" b="0" cap="none" spc="0" dirty="0">
                        <a:ln>
                          <a:noFill/>
                        </a:ln>
                        <a:solidFill>
                          <a:schemeClr val="tx1"/>
                        </a:solidFill>
                        <a:effectLst/>
                        <a:latin typeface="Times New Roman" pitchFamily="18" charset="0"/>
                        <a:ea typeface="Times New Roman" panose="02020603050405020304" pitchFamily="18" charset="0"/>
                        <a:cs typeface="Times New Roman" pitchFamily="18" charset="0"/>
                      </a:endParaRPr>
                    </a:p>
                  </a:txBody>
                  <a:tcPr marL="51435" marR="51435" marT="0" marB="0" anchor="b">
                    <a:solidFill>
                      <a:srgbClr val="002060"/>
                    </a:solidFill>
                  </a:tcPr>
                </a:tc>
                <a:tc>
                  <a:txBody>
                    <a:bodyPr/>
                    <a:lstStyle/>
                    <a:p>
                      <a:pPr algn="ctr">
                        <a:lnSpc>
                          <a:spcPct val="107000"/>
                        </a:lnSpc>
                        <a:spcAft>
                          <a:spcPts val="800"/>
                        </a:spcAft>
                      </a:pPr>
                      <a:r>
                        <a:rPr lang="en-IN" sz="1800" b="0" cap="none" spc="0" dirty="0">
                          <a:ln>
                            <a:noFill/>
                          </a:ln>
                          <a:solidFill>
                            <a:schemeClr val="tx1"/>
                          </a:solidFill>
                          <a:effectLst/>
                          <a:latin typeface="Times New Roman" pitchFamily="18" charset="0"/>
                          <a:cs typeface="Times New Roman" pitchFamily="18" charset="0"/>
                        </a:rPr>
                        <a:t>RESULT</a:t>
                      </a:r>
                      <a:endParaRPr lang="en-IN" sz="1800" b="0" cap="none" spc="0" dirty="0">
                        <a:ln>
                          <a:noFill/>
                        </a:ln>
                        <a:solidFill>
                          <a:schemeClr val="tx1"/>
                        </a:solidFill>
                        <a:effectLst/>
                        <a:latin typeface="Times New Roman" pitchFamily="18" charset="0"/>
                        <a:ea typeface="Times New Roman" panose="02020603050405020304" pitchFamily="18" charset="0"/>
                        <a:cs typeface="Times New Roman" pitchFamily="18" charset="0"/>
                      </a:endParaRPr>
                    </a:p>
                  </a:txBody>
                  <a:tcPr marL="51435" marR="51435" marT="0" marB="0" anchor="b">
                    <a:solidFill>
                      <a:srgbClr val="002060"/>
                    </a:solidFill>
                  </a:tcPr>
                </a:tc>
                <a:extLst>
                  <a:ext uri="{0D108BD9-81ED-4DB2-BD59-A6C34878D82A}"/>
                </a:extLst>
              </a:tr>
              <a:tr h="771044">
                <a:tc>
                  <a:txBody>
                    <a:bodyPr/>
                    <a:lstStyle/>
                    <a:p>
                      <a:pPr>
                        <a:lnSpc>
                          <a:spcPct val="107000"/>
                        </a:lnSpc>
                        <a:spcAft>
                          <a:spcPts val="800"/>
                        </a:spcAft>
                      </a:pPr>
                      <a:r>
                        <a:rPr lang="en-IN" sz="1800" dirty="0">
                          <a:ln w="6731" cap="flat" cmpd="sng" algn="ctr">
                            <a:solidFill>
                              <a:srgbClr val="FFFFFF"/>
                            </a:solidFill>
                            <a:prstDash val="solid"/>
                            <a:round/>
                          </a:ln>
                          <a:effectLst>
                            <a:outerShdw dist="38100" dir="2700000" algn="bl">
                              <a:schemeClr val="accent5"/>
                            </a:outerShdw>
                          </a:effectLst>
                          <a:latin typeface="Times New Roman" pitchFamily="18" charset="0"/>
                          <a:cs typeface="Times New Roman" pitchFamily="18" charset="0"/>
                        </a:rPr>
                        <a:t>2014-15</a:t>
                      </a:r>
                      <a:endParaRPr lang="en-IN" sz="1800" dirty="0">
                        <a:effectLst/>
                        <a:latin typeface="Times New Roman" pitchFamily="18" charset="0"/>
                        <a:ea typeface="Times New Roman" panose="02020603050405020304" pitchFamily="18" charset="0"/>
                        <a:cs typeface="Times New Roman" pitchFamily="18" charset="0"/>
                      </a:endParaRPr>
                    </a:p>
                  </a:txBody>
                  <a:tcPr marL="51435" marR="51435" marT="0" marB="0" anchor="b">
                    <a:solidFill>
                      <a:srgbClr val="002060"/>
                    </a:solidFill>
                  </a:tcPr>
                </a:tc>
                <a:tc>
                  <a:txBody>
                    <a:bodyPr/>
                    <a:lstStyle/>
                    <a:p>
                      <a:pPr algn="ctr">
                        <a:lnSpc>
                          <a:spcPct val="107000"/>
                        </a:lnSpc>
                        <a:spcAft>
                          <a:spcPts val="800"/>
                        </a:spcAft>
                      </a:pPr>
                      <a:r>
                        <a:rPr lang="en-IN" sz="1800" b="0" cap="none" spc="0" dirty="0" smtClean="0">
                          <a:ln>
                            <a:noFill/>
                          </a:ln>
                          <a:solidFill>
                            <a:schemeClr val="tx1"/>
                          </a:solidFill>
                          <a:effectLst/>
                          <a:latin typeface="Times New Roman" pitchFamily="18" charset="0"/>
                          <a:ea typeface="Times New Roman" panose="02020603050405020304" pitchFamily="18" charset="0"/>
                          <a:cs typeface="Times New Roman" pitchFamily="18" charset="0"/>
                        </a:rPr>
                        <a:t>28</a:t>
                      </a:r>
                      <a:endParaRPr lang="en-IN" sz="1800" b="0" cap="none" spc="0" dirty="0">
                        <a:ln>
                          <a:noFill/>
                        </a:ln>
                        <a:solidFill>
                          <a:schemeClr val="tx1"/>
                        </a:solidFill>
                        <a:effectLst/>
                        <a:latin typeface="Times New Roman" pitchFamily="18" charset="0"/>
                        <a:ea typeface="Times New Roman" panose="02020603050405020304" pitchFamily="18" charset="0"/>
                        <a:cs typeface="Times New Roman" pitchFamily="18" charset="0"/>
                      </a:endParaRPr>
                    </a:p>
                  </a:txBody>
                  <a:tcPr marL="51435" marR="51435" marT="0" marB="0" anchor="b">
                    <a:solidFill>
                      <a:srgbClr val="002060"/>
                    </a:solidFill>
                  </a:tcPr>
                </a:tc>
                <a:tc>
                  <a:txBody>
                    <a:bodyPr/>
                    <a:lstStyle/>
                    <a:p>
                      <a:pPr algn="ctr">
                        <a:lnSpc>
                          <a:spcPct val="107000"/>
                        </a:lnSpc>
                        <a:spcAft>
                          <a:spcPts val="800"/>
                        </a:spcAft>
                      </a:pPr>
                      <a:r>
                        <a:rPr lang="en-IN" sz="1800" b="0" cap="none" spc="0" dirty="0" smtClean="0">
                          <a:ln>
                            <a:noFill/>
                          </a:ln>
                          <a:solidFill>
                            <a:schemeClr val="tx1"/>
                          </a:solidFill>
                          <a:effectLst/>
                          <a:latin typeface="Times New Roman" pitchFamily="18" charset="0"/>
                          <a:cs typeface="Times New Roman" pitchFamily="18" charset="0"/>
                        </a:rPr>
                        <a:t>28</a:t>
                      </a:r>
                      <a:endParaRPr lang="en-IN" sz="1800" b="0" cap="none" spc="0" dirty="0">
                        <a:ln>
                          <a:noFill/>
                        </a:ln>
                        <a:solidFill>
                          <a:schemeClr val="tx1"/>
                        </a:solidFill>
                        <a:effectLst/>
                        <a:latin typeface="Times New Roman" pitchFamily="18" charset="0"/>
                        <a:ea typeface="Times New Roman" panose="02020603050405020304" pitchFamily="18" charset="0"/>
                        <a:cs typeface="Times New Roman" pitchFamily="18" charset="0"/>
                      </a:endParaRPr>
                    </a:p>
                  </a:txBody>
                  <a:tcPr marL="51435" marR="51435" marT="0" marB="0" anchor="b">
                    <a:solidFill>
                      <a:srgbClr val="002060"/>
                    </a:solidFill>
                  </a:tcPr>
                </a:tc>
                <a:tc>
                  <a:txBody>
                    <a:bodyPr/>
                    <a:lstStyle/>
                    <a:p>
                      <a:pPr algn="ctr">
                        <a:lnSpc>
                          <a:spcPct val="107000"/>
                        </a:lnSpc>
                        <a:spcAft>
                          <a:spcPts val="800"/>
                        </a:spcAft>
                      </a:pPr>
                      <a:r>
                        <a:rPr lang="en-IN" sz="1800" b="0" cap="none" spc="0" dirty="0" smtClean="0">
                          <a:ln>
                            <a:noFill/>
                          </a:ln>
                          <a:solidFill>
                            <a:schemeClr val="tx1"/>
                          </a:solidFill>
                          <a:effectLst/>
                          <a:latin typeface="Times New Roman" pitchFamily="18" charset="0"/>
                          <a:ea typeface="Times New Roman" panose="02020603050405020304" pitchFamily="18" charset="0"/>
                          <a:cs typeface="Times New Roman" pitchFamily="18" charset="0"/>
                        </a:rPr>
                        <a:t>28</a:t>
                      </a:r>
                      <a:endParaRPr lang="en-IN" sz="1800" b="0" cap="none" spc="0" dirty="0">
                        <a:ln>
                          <a:noFill/>
                        </a:ln>
                        <a:solidFill>
                          <a:schemeClr val="tx1"/>
                        </a:solidFill>
                        <a:effectLst/>
                        <a:latin typeface="Times New Roman" pitchFamily="18" charset="0"/>
                        <a:ea typeface="Times New Roman" panose="02020603050405020304" pitchFamily="18" charset="0"/>
                        <a:cs typeface="Times New Roman" pitchFamily="18" charset="0"/>
                      </a:endParaRPr>
                    </a:p>
                  </a:txBody>
                  <a:tcPr marL="51435" marR="51435" marT="0" marB="0" anchor="b">
                    <a:solidFill>
                      <a:srgbClr val="002060"/>
                    </a:solidFill>
                  </a:tcPr>
                </a:tc>
                <a:tc>
                  <a:txBody>
                    <a:bodyPr/>
                    <a:lstStyle/>
                    <a:p>
                      <a:pPr algn="r">
                        <a:lnSpc>
                          <a:spcPct val="107000"/>
                        </a:lnSpc>
                        <a:spcAft>
                          <a:spcPts val="800"/>
                        </a:spcAft>
                      </a:pPr>
                      <a:r>
                        <a:rPr lang="en-IN" sz="1800" b="0" cap="none" spc="0" dirty="0" smtClean="0">
                          <a:ln>
                            <a:noFill/>
                          </a:ln>
                          <a:solidFill>
                            <a:schemeClr val="tx1"/>
                          </a:solidFill>
                          <a:effectLst/>
                          <a:latin typeface="Times New Roman" pitchFamily="18" charset="0"/>
                          <a:ea typeface="Times New Roman" panose="02020603050405020304" pitchFamily="18" charset="0"/>
                          <a:cs typeface="Times New Roman" pitchFamily="18" charset="0"/>
                        </a:rPr>
                        <a:t>100%</a:t>
                      </a:r>
                      <a:endParaRPr lang="en-IN" sz="1800" b="0" cap="none" spc="0" dirty="0">
                        <a:ln>
                          <a:noFill/>
                        </a:ln>
                        <a:solidFill>
                          <a:schemeClr val="tx1"/>
                        </a:solidFill>
                        <a:effectLst/>
                        <a:latin typeface="Times New Roman" pitchFamily="18" charset="0"/>
                        <a:ea typeface="Times New Roman" panose="02020603050405020304" pitchFamily="18" charset="0"/>
                        <a:cs typeface="Times New Roman" pitchFamily="18" charset="0"/>
                      </a:endParaRPr>
                    </a:p>
                  </a:txBody>
                  <a:tcPr marL="51435" marR="51435" marT="0" marB="0" anchor="b">
                    <a:solidFill>
                      <a:srgbClr val="002060"/>
                    </a:solidFill>
                  </a:tcPr>
                </a:tc>
                <a:extLst>
                  <a:ext uri="{0D108BD9-81ED-4DB2-BD59-A6C34878D82A}"/>
                </a:extLst>
              </a:tr>
              <a:tr h="771044">
                <a:tc>
                  <a:txBody>
                    <a:bodyPr/>
                    <a:lstStyle/>
                    <a:p>
                      <a:pPr>
                        <a:lnSpc>
                          <a:spcPct val="107000"/>
                        </a:lnSpc>
                        <a:spcAft>
                          <a:spcPts val="800"/>
                        </a:spcAft>
                      </a:pPr>
                      <a:r>
                        <a:rPr lang="en-IN" sz="1800">
                          <a:ln w="6731" cap="flat" cmpd="sng" algn="ctr">
                            <a:solidFill>
                              <a:srgbClr val="FFFFFF"/>
                            </a:solidFill>
                            <a:prstDash val="solid"/>
                            <a:round/>
                          </a:ln>
                          <a:effectLst>
                            <a:outerShdw dist="38100" dir="2700000" algn="bl">
                              <a:schemeClr val="accent5"/>
                            </a:outerShdw>
                          </a:effectLst>
                          <a:latin typeface="Times New Roman" pitchFamily="18" charset="0"/>
                          <a:cs typeface="Times New Roman" pitchFamily="18" charset="0"/>
                        </a:rPr>
                        <a:t>2015-16</a:t>
                      </a:r>
                      <a:endParaRPr lang="en-IN" sz="1800">
                        <a:effectLst/>
                        <a:latin typeface="Times New Roman" pitchFamily="18" charset="0"/>
                        <a:ea typeface="Times New Roman" panose="02020603050405020304" pitchFamily="18" charset="0"/>
                        <a:cs typeface="Times New Roman" pitchFamily="18" charset="0"/>
                      </a:endParaRPr>
                    </a:p>
                  </a:txBody>
                  <a:tcPr marL="51435" marR="51435" marT="0" marB="0" anchor="b">
                    <a:solidFill>
                      <a:srgbClr val="002060"/>
                    </a:solidFill>
                  </a:tcPr>
                </a:tc>
                <a:tc>
                  <a:txBody>
                    <a:bodyPr/>
                    <a:lstStyle/>
                    <a:p>
                      <a:pPr algn="ctr">
                        <a:lnSpc>
                          <a:spcPct val="107000"/>
                        </a:lnSpc>
                        <a:spcAft>
                          <a:spcPts val="800"/>
                        </a:spcAft>
                      </a:pPr>
                      <a:r>
                        <a:rPr lang="en-IN" sz="1800" b="0" cap="none" spc="0" dirty="0" smtClean="0">
                          <a:ln>
                            <a:noFill/>
                          </a:ln>
                          <a:solidFill>
                            <a:schemeClr val="tx1"/>
                          </a:solidFill>
                          <a:effectLst/>
                          <a:latin typeface="Times New Roman" pitchFamily="18" charset="0"/>
                          <a:ea typeface="Times New Roman" panose="02020603050405020304" pitchFamily="18" charset="0"/>
                          <a:cs typeface="Times New Roman" pitchFamily="18" charset="0"/>
                        </a:rPr>
                        <a:t>35</a:t>
                      </a:r>
                      <a:endParaRPr lang="en-IN" sz="1800" b="0" cap="none" spc="0" dirty="0">
                        <a:ln>
                          <a:noFill/>
                        </a:ln>
                        <a:solidFill>
                          <a:schemeClr val="tx1"/>
                        </a:solidFill>
                        <a:effectLst/>
                        <a:latin typeface="Times New Roman" pitchFamily="18" charset="0"/>
                        <a:ea typeface="Times New Roman" panose="02020603050405020304" pitchFamily="18" charset="0"/>
                        <a:cs typeface="Times New Roman" pitchFamily="18" charset="0"/>
                      </a:endParaRPr>
                    </a:p>
                  </a:txBody>
                  <a:tcPr marL="51435" marR="51435" marT="0" marB="0" anchor="b">
                    <a:solidFill>
                      <a:srgbClr val="002060"/>
                    </a:solidFill>
                  </a:tcPr>
                </a:tc>
                <a:tc>
                  <a:txBody>
                    <a:bodyPr/>
                    <a:lstStyle/>
                    <a:p>
                      <a:pPr algn="ctr">
                        <a:lnSpc>
                          <a:spcPct val="107000"/>
                        </a:lnSpc>
                        <a:spcAft>
                          <a:spcPts val="800"/>
                        </a:spcAft>
                      </a:pPr>
                      <a:r>
                        <a:rPr lang="en-IN" sz="1800" b="0" cap="none" spc="0" dirty="0" smtClean="0">
                          <a:ln>
                            <a:noFill/>
                          </a:ln>
                          <a:solidFill>
                            <a:schemeClr val="tx1"/>
                          </a:solidFill>
                          <a:effectLst/>
                          <a:latin typeface="Times New Roman" pitchFamily="18" charset="0"/>
                          <a:ea typeface="Times New Roman" panose="02020603050405020304" pitchFamily="18" charset="0"/>
                          <a:cs typeface="Times New Roman" pitchFamily="18" charset="0"/>
                        </a:rPr>
                        <a:t>35</a:t>
                      </a:r>
                      <a:endParaRPr lang="en-IN" sz="1800" b="0" cap="none" spc="0" dirty="0">
                        <a:ln>
                          <a:noFill/>
                        </a:ln>
                        <a:solidFill>
                          <a:schemeClr val="tx1"/>
                        </a:solidFill>
                        <a:effectLst/>
                        <a:latin typeface="Times New Roman" pitchFamily="18" charset="0"/>
                        <a:ea typeface="Times New Roman" panose="02020603050405020304" pitchFamily="18" charset="0"/>
                        <a:cs typeface="Times New Roman" pitchFamily="18" charset="0"/>
                      </a:endParaRPr>
                    </a:p>
                  </a:txBody>
                  <a:tcPr marL="51435" marR="51435" marT="0" marB="0" anchor="b">
                    <a:solidFill>
                      <a:srgbClr val="002060"/>
                    </a:solidFill>
                  </a:tcPr>
                </a:tc>
                <a:tc>
                  <a:txBody>
                    <a:bodyPr/>
                    <a:lstStyle/>
                    <a:p>
                      <a:pPr algn="ctr">
                        <a:lnSpc>
                          <a:spcPct val="107000"/>
                        </a:lnSpc>
                        <a:spcAft>
                          <a:spcPts val="800"/>
                        </a:spcAft>
                      </a:pPr>
                      <a:r>
                        <a:rPr lang="en-IN" sz="1800" b="0" cap="none" spc="0" dirty="0" smtClean="0">
                          <a:ln>
                            <a:noFill/>
                          </a:ln>
                          <a:solidFill>
                            <a:schemeClr val="tx1"/>
                          </a:solidFill>
                          <a:effectLst/>
                          <a:latin typeface="Times New Roman" pitchFamily="18" charset="0"/>
                          <a:ea typeface="Times New Roman" panose="02020603050405020304" pitchFamily="18" charset="0"/>
                          <a:cs typeface="Times New Roman" pitchFamily="18" charset="0"/>
                        </a:rPr>
                        <a:t>34</a:t>
                      </a:r>
                      <a:endParaRPr lang="en-IN" sz="1800" b="0" cap="none" spc="0" dirty="0">
                        <a:ln>
                          <a:noFill/>
                        </a:ln>
                        <a:solidFill>
                          <a:schemeClr val="tx1"/>
                        </a:solidFill>
                        <a:effectLst/>
                        <a:latin typeface="Times New Roman" pitchFamily="18" charset="0"/>
                        <a:ea typeface="Times New Roman" panose="02020603050405020304" pitchFamily="18" charset="0"/>
                        <a:cs typeface="Times New Roman" pitchFamily="18" charset="0"/>
                      </a:endParaRPr>
                    </a:p>
                  </a:txBody>
                  <a:tcPr marL="51435" marR="51435" marT="0" marB="0" anchor="b">
                    <a:solidFill>
                      <a:srgbClr val="002060"/>
                    </a:solidFill>
                  </a:tcPr>
                </a:tc>
                <a:tc>
                  <a:txBody>
                    <a:bodyPr/>
                    <a:lstStyle/>
                    <a:p>
                      <a:pPr algn="r">
                        <a:lnSpc>
                          <a:spcPct val="107000"/>
                        </a:lnSpc>
                        <a:spcAft>
                          <a:spcPts val="800"/>
                        </a:spcAft>
                      </a:pPr>
                      <a:r>
                        <a:rPr lang="en-IN" sz="1800" b="0" cap="none" spc="0" dirty="0" smtClean="0">
                          <a:ln>
                            <a:noFill/>
                          </a:ln>
                          <a:solidFill>
                            <a:schemeClr val="tx1"/>
                          </a:solidFill>
                          <a:effectLst/>
                          <a:latin typeface="Times New Roman" pitchFamily="18" charset="0"/>
                          <a:ea typeface="Times New Roman" panose="02020603050405020304" pitchFamily="18" charset="0"/>
                          <a:cs typeface="Times New Roman" pitchFamily="18" charset="0"/>
                        </a:rPr>
                        <a:t>97.14%</a:t>
                      </a:r>
                      <a:endParaRPr lang="en-IN" sz="1800" b="0" cap="none" spc="0" dirty="0">
                        <a:ln>
                          <a:noFill/>
                        </a:ln>
                        <a:solidFill>
                          <a:schemeClr val="tx1"/>
                        </a:solidFill>
                        <a:effectLst/>
                        <a:latin typeface="Times New Roman" pitchFamily="18" charset="0"/>
                        <a:ea typeface="Times New Roman" panose="02020603050405020304" pitchFamily="18" charset="0"/>
                        <a:cs typeface="Times New Roman" pitchFamily="18" charset="0"/>
                      </a:endParaRPr>
                    </a:p>
                  </a:txBody>
                  <a:tcPr marL="51435" marR="51435" marT="0" marB="0" anchor="b">
                    <a:solidFill>
                      <a:srgbClr val="002060"/>
                    </a:solidFill>
                  </a:tcPr>
                </a:tc>
                <a:extLst>
                  <a:ext uri="{0D108BD9-81ED-4DB2-BD59-A6C34878D82A}"/>
                </a:extLst>
              </a:tr>
              <a:tr h="771044">
                <a:tc>
                  <a:txBody>
                    <a:bodyPr/>
                    <a:lstStyle/>
                    <a:p>
                      <a:pPr>
                        <a:lnSpc>
                          <a:spcPct val="107000"/>
                        </a:lnSpc>
                        <a:spcAft>
                          <a:spcPts val="800"/>
                        </a:spcAft>
                      </a:pPr>
                      <a:r>
                        <a:rPr lang="en-IN" sz="1800">
                          <a:ln w="6731" cap="flat" cmpd="sng" algn="ctr">
                            <a:solidFill>
                              <a:srgbClr val="FFFFFF"/>
                            </a:solidFill>
                            <a:prstDash val="solid"/>
                            <a:round/>
                          </a:ln>
                          <a:effectLst>
                            <a:outerShdw dist="38100" dir="2700000" algn="bl">
                              <a:schemeClr val="accent5"/>
                            </a:outerShdw>
                          </a:effectLst>
                          <a:latin typeface="Times New Roman" pitchFamily="18" charset="0"/>
                          <a:cs typeface="Times New Roman" pitchFamily="18" charset="0"/>
                        </a:rPr>
                        <a:t>2016-17</a:t>
                      </a:r>
                      <a:endParaRPr lang="en-IN" sz="1800">
                        <a:effectLst/>
                        <a:latin typeface="Times New Roman" pitchFamily="18" charset="0"/>
                        <a:ea typeface="Times New Roman" panose="02020603050405020304" pitchFamily="18" charset="0"/>
                        <a:cs typeface="Times New Roman" pitchFamily="18" charset="0"/>
                      </a:endParaRPr>
                    </a:p>
                  </a:txBody>
                  <a:tcPr marL="51435" marR="51435" marT="0" marB="0" anchor="b">
                    <a:solidFill>
                      <a:srgbClr val="002060"/>
                    </a:solidFill>
                  </a:tcPr>
                </a:tc>
                <a:tc>
                  <a:txBody>
                    <a:bodyPr/>
                    <a:lstStyle/>
                    <a:p>
                      <a:pPr algn="ctr">
                        <a:lnSpc>
                          <a:spcPct val="107000"/>
                        </a:lnSpc>
                        <a:spcAft>
                          <a:spcPts val="800"/>
                        </a:spcAft>
                      </a:pPr>
                      <a:r>
                        <a:rPr lang="en-IN" sz="1800" b="0" cap="none" spc="0" dirty="0" smtClean="0">
                          <a:ln>
                            <a:noFill/>
                          </a:ln>
                          <a:solidFill>
                            <a:schemeClr val="tx1"/>
                          </a:solidFill>
                          <a:effectLst/>
                          <a:latin typeface="Times New Roman" pitchFamily="18" charset="0"/>
                          <a:ea typeface="Times New Roman" panose="02020603050405020304" pitchFamily="18" charset="0"/>
                          <a:cs typeface="Times New Roman" pitchFamily="18" charset="0"/>
                        </a:rPr>
                        <a:t>35</a:t>
                      </a:r>
                      <a:endParaRPr lang="en-IN" sz="1800" b="0" cap="none" spc="0" dirty="0">
                        <a:ln>
                          <a:noFill/>
                        </a:ln>
                        <a:solidFill>
                          <a:schemeClr val="tx1"/>
                        </a:solidFill>
                        <a:effectLst/>
                        <a:latin typeface="Times New Roman" pitchFamily="18" charset="0"/>
                        <a:ea typeface="Times New Roman" panose="02020603050405020304" pitchFamily="18" charset="0"/>
                        <a:cs typeface="Times New Roman" pitchFamily="18" charset="0"/>
                      </a:endParaRPr>
                    </a:p>
                  </a:txBody>
                  <a:tcPr marL="51435" marR="51435" marT="0" marB="0" anchor="b">
                    <a:solidFill>
                      <a:srgbClr val="002060"/>
                    </a:solidFill>
                  </a:tcPr>
                </a:tc>
                <a:tc>
                  <a:txBody>
                    <a:bodyPr/>
                    <a:lstStyle/>
                    <a:p>
                      <a:pPr algn="ctr">
                        <a:lnSpc>
                          <a:spcPct val="107000"/>
                        </a:lnSpc>
                        <a:spcAft>
                          <a:spcPts val="800"/>
                        </a:spcAft>
                      </a:pPr>
                      <a:r>
                        <a:rPr lang="en-IN" sz="1800" b="0" cap="none" spc="0" dirty="0" smtClean="0">
                          <a:ln>
                            <a:noFill/>
                          </a:ln>
                          <a:solidFill>
                            <a:schemeClr val="tx1"/>
                          </a:solidFill>
                          <a:effectLst/>
                          <a:latin typeface="Times New Roman" pitchFamily="18" charset="0"/>
                          <a:ea typeface="Times New Roman" panose="02020603050405020304" pitchFamily="18" charset="0"/>
                          <a:cs typeface="Times New Roman" pitchFamily="18" charset="0"/>
                        </a:rPr>
                        <a:t>32</a:t>
                      </a:r>
                      <a:endParaRPr lang="en-IN" sz="1800" b="0" cap="none" spc="0" dirty="0">
                        <a:ln>
                          <a:noFill/>
                        </a:ln>
                        <a:solidFill>
                          <a:schemeClr val="tx1"/>
                        </a:solidFill>
                        <a:effectLst/>
                        <a:latin typeface="Times New Roman" pitchFamily="18" charset="0"/>
                        <a:ea typeface="Times New Roman" panose="02020603050405020304" pitchFamily="18" charset="0"/>
                        <a:cs typeface="Times New Roman" pitchFamily="18" charset="0"/>
                      </a:endParaRPr>
                    </a:p>
                  </a:txBody>
                  <a:tcPr marL="51435" marR="51435" marT="0" marB="0" anchor="b">
                    <a:solidFill>
                      <a:srgbClr val="002060"/>
                    </a:solidFill>
                  </a:tcPr>
                </a:tc>
                <a:tc>
                  <a:txBody>
                    <a:bodyPr/>
                    <a:lstStyle/>
                    <a:p>
                      <a:pPr algn="ctr">
                        <a:lnSpc>
                          <a:spcPct val="107000"/>
                        </a:lnSpc>
                        <a:spcAft>
                          <a:spcPts val="800"/>
                        </a:spcAft>
                      </a:pPr>
                      <a:r>
                        <a:rPr lang="en-IN" sz="1800" b="0" cap="none" spc="0" dirty="0" smtClean="0">
                          <a:ln>
                            <a:noFill/>
                          </a:ln>
                          <a:solidFill>
                            <a:schemeClr val="tx1"/>
                          </a:solidFill>
                          <a:effectLst/>
                          <a:latin typeface="Times New Roman" pitchFamily="18" charset="0"/>
                          <a:ea typeface="Times New Roman" panose="02020603050405020304" pitchFamily="18" charset="0"/>
                          <a:cs typeface="Times New Roman" pitchFamily="18" charset="0"/>
                        </a:rPr>
                        <a:t>31</a:t>
                      </a:r>
                      <a:endParaRPr lang="en-IN" sz="1800" b="0" cap="none" spc="0" dirty="0">
                        <a:ln>
                          <a:noFill/>
                        </a:ln>
                        <a:solidFill>
                          <a:schemeClr val="tx1"/>
                        </a:solidFill>
                        <a:effectLst/>
                        <a:latin typeface="Times New Roman" pitchFamily="18" charset="0"/>
                        <a:ea typeface="Times New Roman" panose="02020603050405020304" pitchFamily="18" charset="0"/>
                        <a:cs typeface="Times New Roman" pitchFamily="18" charset="0"/>
                      </a:endParaRPr>
                    </a:p>
                  </a:txBody>
                  <a:tcPr marL="51435" marR="51435" marT="0" marB="0" anchor="b">
                    <a:solidFill>
                      <a:srgbClr val="002060"/>
                    </a:solidFill>
                  </a:tcPr>
                </a:tc>
                <a:tc>
                  <a:txBody>
                    <a:bodyPr/>
                    <a:lstStyle/>
                    <a:p>
                      <a:pPr algn="r">
                        <a:lnSpc>
                          <a:spcPct val="107000"/>
                        </a:lnSpc>
                        <a:spcAft>
                          <a:spcPts val="800"/>
                        </a:spcAft>
                      </a:pPr>
                      <a:r>
                        <a:rPr lang="en-IN" sz="1800" b="0" cap="none" spc="0" dirty="0" smtClean="0">
                          <a:ln>
                            <a:noFill/>
                          </a:ln>
                          <a:solidFill>
                            <a:schemeClr val="tx1"/>
                          </a:solidFill>
                          <a:effectLst/>
                          <a:latin typeface="Times New Roman" pitchFamily="18" charset="0"/>
                          <a:ea typeface="Times New Roman" panose="02020603050405020304" pitchFamily="18" charset="0"/>
                          <a:cs typeface="Times New Roman" pitchFamily="18" charset="0"/>
                        </a:rPr>
                        <a:t>96.87%</a:t>
                      </a:r>
                      <a:endParaRPr lang="en-IN" sz="1800" b="0" cap="none" spc="0" dirty="0">
                        <a:ln>
                          <a:noFill/>
                        </a:ln>
                        <a:solidFill>
                          <a:schemeClr val="tx1"/>
                        </a:solidFill>
                        <a:effectLst/>
                        <a:latin typeface="Times New Roman" pitchFamily="18" charset="0"/>
                        <a:ea typeface="Times New Roman" panose="02020603050405020304" pitchFamily="18" charset="0"/>
                        <a:cs typeface="Times New Roman" pitchFamily="18" charset="0"/>
                      </a:endParaRPr>
                    </a:p>
                  </a:txBody>
                  <a:tcPr marL="51435" marR="51435" marT="0" marB="0" anchor="b">
                    <a:solidFill>
                      <a:srgbClr val="002060"/>
                    </a:solidFill>
                  </a:tcPr>
                </a:tc>
                <a:extLst>
                  <a:ext uri="{0D108BD9-81ED-4DB2-BD59-A6C34878D82A}"/>
                </a:extLst>
              </a:tr>
              <a:tr h="771044">
                <a:tc>
                  <a:txBody>
                    <a:bodyPr/>
                    <a:lstStyle/>
                    <a:p>
                      <a:pPr>
                        <a:lnSpc>
                          <a:spcPct val="107000"/>
                        </a:lnSpc>
                        <a:spcAft>
                          <a:spcPts val="800"/>
                        </a:spcAft>
                      </a:pPr>
                      <a:r>
                        <a:rPr lang="en-IN" sz="1800">
                          <a:ln w="6731" cap="flat" cmpd="sng" algn="ctr">
                            <a:solidFill>
                              <a:srgbClr val="FFFFFF"/>
                            </a:solidFill>
                            <a:prstDash val="solid"/>
                            <a:round/>
                          </a:ln>
                          <a:effectLst>
                            <a:outerShdw dist="38100" dir="2700000" algn="bl">
                              <a:schemeClr val="accent5"/>
                            </a:outerShdw>
                          </a:effectLst>
                          <a:latin typeface="Times New Roman" pitchFamily="18" charset="0"/>
                          <a:cs typeface="Times New Roman" pitchFamily="18" charset="0"/>
                        </a:rPr>
                        <a:t>2017-18</a:t>
                      </a:r>
                      <a:endParaRPr lang="en-IN" sz="1800">
                        <a:effectLst/>
                        <a:latin typeface="Times New Roman" pitchFamily="18" charset="0"/>
                        <a:ea typeface="Times New Roman" panose="02020603050405020304" pitchFamily="18" charset="0"/>
                        <a:cs typeface="Times New Roman" pitchFamily="18" charset="0"/>
                      </a:endParaRPr>
                    </a:p>
                  </a:txBody>
                  <a:tcPr marL="51435" marR="51435" marT="0" marB="0" anchor="b">
                    <a:solidFill>
                      <a:srgbClr val="002060"/>
                    </a:solidFill>
                  </a:tcPr>
                </a:tc>
                <a:tc>
                  <a:txBody>
                    <a:bodyPr/>
                    <a:lstStyle/>
                    <a:p>
                      <a:pPr algn="ctr">
                        <a:lnSpc>
                          <a:spcPct val="107000"/>
                        </a:lnSpc>
                        <a:spcAft>
                          <a:spcPts val="800"/>
                        </a:spcAft>
                      </a:pPr>
                      <a:r>
                        <a:rPr lang="en-IN" sz="1800" b="0" cap="none" spc="0" dirty="0" smtClean="0">
                          <a:ln>
                            <a:noFill/>
                          </a:ln>
                          <a:solidFill>
                            <a:schemeClr val="tx1"/>
                          </a:solidFill>
                          <a:effectLst/>
                          <a:latin typeface="Times New Roman" pitchFamily="18" charset="0"/>
                          <a:ea typeface="Times New Roman" panose="02020603050405020304" pitchFamily="18" charset="0"/>
                          <a:cs typeface="Times New Roman" pitchFamily="18" charset="0"/>
                        </a:rPr>
                        <a:t>35</a:t>
                      </a:r>
                      <a:endParaRPr lang="en-IN" sz="1800" b="0" cap="none" spc="0" dirty="0">
                        <a:ln>
                          <a:noFill/>
                        </a:ln>
                        <a:solidFill>
                          <a:schemeClr val="tx1"/>
                        </a:solidFill>
                        <a:effectLst/>
                        <a:latin typeface="Times New Roman" pitchFamily="18" charset="0"/>
                        <a:ea typeface="Times New Roman" panose="02020603050405020304" pitchFamily="18" charset="0"/>
                        <a:cs typeface="Times New Roman" pitchFamily="18" charset="0"/>
                      </a:endParaRPr>
                    </a:p>
                  </a:txBody>
                  <a:tcPr marL="51435" marR="51435" marT="0" marB="0" anchor="b">
                    <a:solidFill>
                      <a:srgbClr val="002060"/>
                    </a:solidFill>
                  </a:tcPr>
                </a:tc>
                <a:tc>
                  <a:txBody>
                    <a:bodyPr/>
                    <a:lstStyle/>
                    <a:p>
                      <a:pPr algn="ctr">
                        <a:lnSpc>
                          <a:spcPct val="107000"/>
                        </a:lnSpc>
                        <a:spcAft>
                          <a:spcPts val="800"/>
                        </a:spcAft>
                      </a:pPr>
                      <a:r>
                        <a:rPr lang="en-IN" sz="1800" b="0" cap="none" spc="0" dirty="0" smtClean="0">
                          <a:ln>
                            <a:noFill/>
                          </a:ln>
                          <a:solidFill>
                            <a:schemeClr val="tx1"/>
                          </a:solidFill>
                          <a:effectLst/>
                          <a:latin typeface="Times New Roman" pitchFamily="18" charset="0"/>
                          <a:ea typeface="Times New Roman" panose="02020603050405020304" pitchFamily="18" charset="0"/>
                          <a:cs typeface="Times New Roman" pitchFamily="18" charset="0"/>
                        </a:rPr>
                        <a:t>35</a:t>
                      </a:r>
                      <a:endParaRPr lang="en-IN" sz="1800" b="0" cap="none" spc="0" dirty="0">
                        <a:ln>
                          <a:noFill/>
                        </a:ln>
                        <a:solidFill>
                          <a:schemeClr val="tx1"/>
                        </a:solidFill>
                        <a:effectLst/>
                        <a:latin typeface="Times New Roman" pitchFamily="18" charset="0"/>
                        <a:ea typeface="Times New Roman" panose="02020603050405020304" pitchFamily="18" charset="0"/>
                        <a:cs typeface="Times New Roman" pitchFamily="18" charset="0"/>
                      </a:endParaRPr>
                    </a:p>
                  </a:txBody>
                  <a:tcPr marL="51435" marR="51435" marT="0" marB="0" anchor="b">
                    <a:solidFill>
                      <a:srgbClr val="002060"/>
                    </a:solidFill>
                  </a:tcPr>
                </a:tc>
                <a:tc>
                  <a:txBody>
                    <a:bodyPr/>
                    <a:lstStyle/>
                    <a:p>
                      <a:pPr algn="ctr">
                        <a:lnSpc>
                          <a:spcPct val="107000"/>
                        </a:lnSpc>
                        <a:spcAft>
                          <a:spcPts val="800"/>
                        </a:spcAft>
                      </a:pPr>
                      <a:r>
                        <a:rPr lang="en-IN" sz="1800" b="0" cap="none" spc="0" dirty="0" smtClean="0">
                          <a:ln>
                            <a:noFill/>
                          </a:ln>
                          <a:solidFill>
                            <a:schemeClr val="tx1"/>
                          </a:solidFill>
                          <a:effectLst/>
                          <a:latin typeface="Times New Roman" pitchFamily="18" charset="0"/>
                          <a:ea typeface="Times New Roman" panose="02020603050405020304" pitchFamily="18" charset="0"/>
                          <a:cs typeface="Times New Roman" pitchFamily="18" charset="0"/>
                        </a:rPr>
                        <a:t>34</a:t>
                      </a:r>
                      <a:endParaRPr lang="en-IN" sz="1800" b="0" cap="none" spc="0" dirty="0">
                        <a:ln>
                          <a:noFill/>
                        </a:ln>
                        <a:solidFill>
                          <a:schemeClr val="tx1"/>
                        </a:solidFill>
                        <a:effectLst/>
                        <a:latin typeface="Times New Roman" pitchFamily="18" charset="0"/>
                        <a:ea typeface="Times New Roman" panose="02020603050405020304" pitchFamily="18" charset="0"/>
                        <a:cs typeface="Times New Roman" pitchFamily="18" charset="0"/>
                      </a:endParaRPr>
                    </a:p>
                  </a:txBody>
                  <a:tcPr marL="51435" marR="51435" marT="0" marB="0" anchor="b">
                    <a:solidFill>
                      <a:srgbClr val="002060"/>
                    </a:solidFill>
                  </a:tcPr>
                </a:tc>
                <a:tc>
                  <a:txBody>
                    <a:bodyPr/>
                    <a:lstStyle/>
                    <a:p>
                      <a:pPr algn="r">
                        <a:lnSpc>
                          <a:spcPct val="107000"/>
                        </a:lnSpc>
                        <a:spcAft>
                          <a:spcPts val="800"/>
                        </a:spcAft>
                      </a:pPr>
                      <a:r>
                        <a:rPr lang="en-IN" sz="1800" b="0" cap="none" spc="0" dirty="0" smtClean="0">
                          <a:ln>
                            <a:noFill/>
                          </a:ln>
                          <a:solidFill>
                            <a:schemeClr val="tx1"/>
                          </a:solidFill>
                          <a:effectLst/>
                          <a:latin typeface="Times New Roman" pitchFamily="18" charset="0"/>
                          <a:ea typeface="Times New Roman" panose="02020603050405020304" pitchFamily="18" charset="0"/>
                          <a:cs typeface="Times New Roman" pitchFamily="18" charset="0"/>
                        </a:rPr>
                        <a:t>97.14%</a:t>
                      </a:r>
                      <a:endParaRPr lang="en-IN" sz="1800" b="0" cap="none" spc="0" dirty="0">
                        <a:ln>
                          <a:noFill/>
                        </a:ln>
                        <a:solidFill>
                          <a:schemeClr val="tx1"/>
                        </a:solidFill>
                        <a:effectLst/>
                        <a:latin typeface="Times New Roman" pitchFamily="18" charset="0"/>
                        <a:ea typeface="Times New Roman" panose="02020603050405020304" pitchFamily="18" charset="0"/>
                        <a:cs typeface="Times New Roman" pitchFamily="18" charset="0"/>
                      </a:endParaRPr>
                    </a:p>
                  </a:txBody>
                  <a:tcPr marL="51435" marR="51435" marT="0" marB="0" anchor="b">
                    <a:solidFill>
                      <a:srgbClr val="002060"/>
                    </a:solidFill>
                  </a:tcPr>
                </a:tc>
                <a:extLst>
                  <a:ext uri="{0D108BD9-81ED-4DB2-BD59-A6C34878D82A}"/>
                </a:extLst>
              </a:tr>
              <a:tr h="771044">
                <a:tc>
                  <a:txBody>
                    <a:bodyPr/>
                    <a:lstStyle/>
                    <a:p>
                      <a:pPr>
                        <a:lnSpc>
                          <a:spcPct val="107000"/>
                        </a:lnSpc>
                        <a:spcAft>
                          <a:spcPts val="800"/>
                        </a:spcAft>
                      </a:pPr>
                      <a:r>
                        <a:rPr lang="en-IN" sz="1800">
                          <a:ln w="6731" cap="flat" cmpd="sng" algn="ctr">
                            <a:solidFill>
                              <a:srgbClr val="FFFFFF"/>
                            </a:solidFill>
                            <a:prstDash val="solid"/>
                            <a:round/>
                          </a:ln>
                          <a:effectLst>
                            <a:outerShdw dist="38100" dir="2700000" algn="bl">
                              <a:schemeClr val="accent5"/>
                            </a:outerShdw>
                          </a:effectLst>
                          <a:latin typeface="Times New Roman" pitchFamily="18" charset="0"/>
                          <a:cs typeface="Times New Roman" pitchFamily="18" charset="0"/>
                        </a:rPr>
                        <a:t>2018-19</a:t>
                      </a:r>
                      <a:endParaRPr lang="en-IN" sz="1800">
                        <a:effectLst/>
                        <a:latin typeface="Times New Roman" pitchFamily="18" charset="0"/>
                        <a:ea typeface="Times New Roman" panose="02020603050405020304" pitchFamily="18" charset="0"/>
                        <a:cs typeface="Times New Roman" pitchFamily="18" charset="0"/>
                      </a:endParaRPr>
                    </a:p>
                  </a:txBody>
                  <a:tcPr marL="51435" marR="51435" marT="0" marB="0" anchor="b">
                    <a:solidFill>
                      <a:srgbClr val="002060"/>
                    </a:solidFill>
                  </a:tcPr>
                </a:tc>
                <a:tc>
                  <a:txBody>
                    <a:bodyPr/>
                    <a:lstStyle/>
                    <a:p>
                      <a:pPr algn="ctr">
                        <a:lnSpc>
                          <a:spcPct val="107000"/>
                        </a:lnSpc>
                        <a:spcAft>
                          <a:spcPts val="800"/>
                        </a:spcAft>
                      </a:pPr>
                      <a:r>
                        <a:rPr lang="en-IN" sz="1800" b="0" cap="none" spc="0" dirty="0" smtClean="0">
                          <a:ln>
                            <a:noFill/>
                          </a:ln>
                          <a:solidFill>
                            <a:schemeClr val="tx1"/>
                          </a:solidFill>
                          <a:effectLst/>
                          <a:latin typeface="Times New Roman" pitchFamily="18" charset="0"/>
                          <a:ea typeface="Times New Roman" panose="02020603050405020304" pitchFamily="18" charset="0"/>
                          <a:cs typeface="Times New Roman" pitchFamily="18" charset="0"/>
                        </a:rPr>
                        <a:t>35</a:t>
                      </a:r>
                      <a:endParaRPr lang="en-IN" sz="1800" b="0" cap="none" spc="0" dirty="0">
                        <a:ln>
                          <a:noFill/>
                        </a:ln>
                        <a:solidFill>
                          <a:schemeClr val="tx1"/>
                        </a:solidFill>
                        <a:effectLst/>
                        <a:latin typeface="Times New Roman" pitchFamily="18" charset="0"/>
                        <a:ea typeface="Times New Roman" panose="02020603050405020304" pitchFamily="18" charset="0"/>
                        <a:cs typeface="Times New Roman" pitchFamily="18" charset="0"/>
                      </a:endParaRPr>
                    </a:p>
                  </a:txBody>
                  <a:tcPr marL="51435" marR="51435" marT="0" marB="0" anchor="b">
                    <a:solidFill>
                      <a:srgbClr val="002060"/>
                    </a:solidFill>
                  </a:tcPr>
                </a:tc>
                <a:tc>
                  <a:txBody>
                    <a:bodyPr/>
                    <a:lstStyle/>
                    <a:p>
                      <a:pPr algn="ctr">
                        <a:lnSpc>
                          <a:spcPct val="107000"/>
                        </a:lnSpc>
                        <a:spcAft>
                          <a:spcPts val="800"/>
                        </a:spcAft>
                      </a:pPr>
                      <a:r>
                        <a:rPr lang="en-IN" sz="1800" b="0" cap="none" spc="0" dirty="0" smtClean="0">
                          <a:ln>
                            <a:noFill/>
                          </a:ln>
                          <a:solidFill>
                            <a:schemeClr val="tx1"/>
                          </a:solidFill>
                          <a:effectLst/>
                          <a:latin typeface="Times New Roman" pitchFamily="18" charset="0"/>
                          <a:ea typeface="Times New Roman" panose="02020603050405020304" pitchFamily="18" charset="0"/>
                          <a:cs typeface="Times New Roman" pitchFamily="18" charset="0"/>
                        </a:rPr>
                        <a:t>33</a:t>
                      </a:r>
                      <a:endParaRPr lang="en-IN" sz="1800" b="0" cap="none" spc="0" dirty="0">
                        <a:ln>
                          <a:noFill/>
                        </a:ln>
                        <a:solidFill>
                          <a:schemeClr val="tx1"/>
                        </a:solidFill>
                        <a:effectLst/>
                        <a:latin typeface="Times New Roman" pitchFamily="18" charset="0"/>
                        <a:ea typeface="Times New Roman" panose="02020603050405020304" pitchFamily="18" charset="0"/>
                        <a:cs typeface="Times New Roman" pitchFamily="18" charset="0"/>
                      </a:endParaRPr>
                    </a:p>
                  </a:txBody>
                  <a:tcPr marL="51435" marR="51435" marT="0" marB="0" anchor="b">
                    <a:solidFill>
                      <a:srgbClr val="002060"/>
                    </a:solidFill>
                  </a:tcPr>
                </a:tc>
                <a:tc>
                  <a:txBody>
                    <a:bodyPr/>
                    <a:lstStyle/>
                    <a:p>
                      <a:pPr algn="ctr">
                        <a:lnSpc>
                          <a:spcPct val="107000"/>
                        </a:lnSpc>
                        <a:spcAft>
                          <a:spcPts val="800"/>
                        </a:spcAft>
                      </a:pPr>
                      <a:r>
                        <a:rPr lang="en-IN" sz="1800" b="0" cap="none" spc="0" dirty="0" smtClean="0">
                          <a:ln>
                            <a:noFill/>
                          </a:ln>
                          <a:solidFill>
                            <a:schemeClr val="tx1"/>
                          </a:solidFill>
                          <a:effectLst/>
                          <a:latin typeface="Times New Roman" pitchFamily="18" charset="0"/>
                          <a:ea typeface="Times New Roman" panose="02020603050405020304" pitchFamily="18" charset="0"/>
                          <a:cs typeface="Times New Roman" pitchFamily="18" charset="0"/>
                        </a:rPr>
                        <a:t>33</a:t>
                      </a:r>
                      <a:endParaRPr lang="en-IN" sz="1800" b="0" cap="none" spc="0" dirty="0">
                        <a:ln>
                          <a:noFill/>
                        </a:ln>
                        <a:solidFill>
                          <a:schemeClr val="tx1"/>
                        </a:solidFill>
                        <a:effectLst/>
                        <a:latin typeface="Times New Roman" pitchFamily="18" charset="0"/>
                        <a:ea typeface="Times New Roman" panose="02020603050405020304" pitchFamily="18" charset="0"/>
                        <a:cs typeface="Times New Roman" pitchFamily="18" charset="0"/>
                      </a:endParaRPr>
                    </a:p>
                  </a:txBody>
                  <a:tcPr marL="51435" marR="51435" marT="0" marB="0" anchor="b">
                    <a:solidFill>
                      <a:srgbClr val="002060"/>
                    </a:solidFill>
                  </a:tcPr>
                </a:tc>
                <a:tc>
                  <a:txBody>
                    <a:bodyPr/>
                    <a:lstStyle/>
                    <a:p>
                      <a:pPr algn="r">
                        <a:lnSpc>
                          <a:spcPct val="107000"/>
                        </a:lnSpc>
                        <a:spcAft>
                          <a:spcPts val="800"/>
                        </a:spcAft>
                      </a:pPr>
                      <a:r>
                        <a:rPr lang="en-IN" sz="1800" b="0" cap="none" spc="0" dirty="0" smtClean="0">
                          <a:ln>
                            <a:noFill/>
                          </a:ln>
                          <a:solidFill>
                            <a:schemeClr val="tx1"/>
                          </a:solidFill>
                          <a:effectLst/>
                          <a:latin typeface="Times New Roman" pitchFamily="18" charset="0"/>
                          <a:ea typeface="Times New Roman" panose="02020603050405020304" pitchFamily="18" charset="0"/>
                          <a:cs typeface="Times New Roman" pitchFamily="18" charset="0"/>
                        </a:rPr>
                        <a:t>100%</a:t>
                      </a:r>
                      <a:endParaRPr lang="en-IN" sz="1800" b="0" cap="none" spc="0" dirty="0">
                        <a:ln>
                          <a:noFill/>
                        </a:ln>
                        <a:solidFill>
                          <a:schemeClr val="tx1"/>
                        </a:solidFill>
                        <a:effectLst/>
                        <a:latin typeface="Times New Roman" pitchFamily="18" charset="0"/>
                        <a:ea typeface="Times New Roman" panose="02020603050405020304" pitchFamily="18" charset="0"/>
                        <a:cs typeface="Times New Roman" pitchFamily="18" charset="0"/>
                      </a:endParaRPr>
                    </a:p>
                  </a:txBody>
                  <a:tcPr marL="51435" marR="51435" marT="0" marB="0" anchor="b">
                    <a:solidFill>
                      <a:srgbClr val="002060"/>
                    </a:solidFill>
                  </a:tcPr>
                </a:tc>
                <a:extLst>
                  <a:ext uri="{0D108BD9-81ED-4DB2-BD59-A6C34878D82A}"/>
                </a:extLst>
              </a:tr>
              <a:tr h="771044">
                <a:tc>
                  <a:txBody>
                    <a:bodyPr/>
                    <a:lstStyle/>
                    <a:p>
                      <a:pPr>
                        <a:lnSpc>
                          <a:spcPct val="107000"/>
                        </a:lnSpc>
                        <a:spcAft>
                          <a:spcPts val="800"/>
                        </a:spcAft>
                      </a:pPr>
                      <a:r>
                        <a:rPr lang="en-IN" sz="1800">
                          <a:ln w="6731" cap="flat" cmpd="sng" algn="ctr">
                            <a:solidFill>
                              <a:srgbClr val="FFFFFF"/>
                            </a:solidFill>
                            <a:prstDash val="solid"/>
                            <a:round/>
                          </a:ln>
                          <a:effectLst>
                            <a:outerShdw dist="38100" dir="2700000" algn="bl">
                              <a:schemeClr val="accent5"/>
                            </a:outerShdw>
                          </a:effectLst>
                          <a:latin typeface="Times New Roman" pitchFamily="18" charset="0"/>
                          <a:cs typeface="Times New Roman" pitchFamily="18" charset="0"/>
                        </a:rPr>
                        <a:t>2019-20</a:t>
                      </a:r>
                      <a:endParaRPr lang="en-IN" sz="1800">
                        <a:effectLst/>
                        <a:latin typeface="Times New Roman" pitchFamily="18" charset="0"/>
                        <a:ea typeface="Times New Roman" panose="02020603050405020304" pitchFamily="18" charset="0"/>
                        <a:cs typeface="Times New Roman" pitchFamily="18" charset="0"/>
                      </a:endParaRPr>
                    </a:p>
                  </a:txBody>
                  <a:tcPr marL="51435" marR="51435" marT="0" marB="0" anchor="b">
                    <a:solidFill>
                      <a:srgbClr val="002060"/>
                    </a:solidFill>
                  </a:tcPr>
                </a:tc>
                <a:tc>
                  <a:txBody>
                    <a:bodyPr/>
                    <a:lstStyle/>
                    <a:p>
                      <a:pPr algn="ctr">
                        <a:lnSpc>
                          <a:spcPct val="107000"/>
                        </a:lnSpc>
                        <a:spcAft>
                          <a:spcPts val="800"/>
                        </a:spcAft>
                      </a:pPr>
                      <a:r>
                        <a:rPr lang="en-IN" sz="1800" dirty="0" smtClean="0">
                          <a:solidFill>
                            <a:schemeClr val="tx1"/>
                          </a:solidFill>
                          <a:effectLst/>
                          <a:latin typeface="Times New Roman" pitchFamily="18" charset="0"/>
                          <a:ea typeface="Times New Roman" panose="02020603050405020304" pitchFamily="18" charset="0"/>
                          <a:cs typeface="Times New Roman" pitchFamily="18" charset="0"/>
                        </a:rPr>
                        <a:t>35</a:t>
                      </a:r>
                      <a:endParaRPr lang="en-IN" sz="1800" dirty="0">
                        <a:solidFill>
                          <a:schemeClr val="tx1"/>
                        </a:solidFill>
                        <a:effectLst/>
                        <a:latin typeface="Times New Roman" pitchFamily="18" charset="0"/>
                        <a:ea typeface="Times New Roman" panose="02020603050405020304" pitchFamily="18" charset="0"/>
                        <a:cs typeface="Times New Roman" pitchFamily="18" charset="0"/>
                      </a:endParaRPr>
                    </a:p>
                  </a:txBody>
                  <a:tcPr marL="51435" marR="51435" marT="0" marB="0" anchor="b">
                    <a:solidFill>
                      <a:srgbClr val="002060"/>
                    </a:solidFill>
                  </a:tcPr>
                </a:tc>
                <a:tc>
                  <a:txBody>
                    <a:bodyPr/>
                    <a:lstStyle/>
                    <a:p>
                      <a:pPr algn="ctr">
                        <a:lnSpc>
                          <a:spcPct val="107000"/>
                        </a:lnSpc>
                        <a:spcAft>
                          <a:spcPts val="800"/>
                        </a:spcAft>
                      </a:pPr>
                      <a:r>
                        <a:rPr lang="en-IN" sz="1800" dirty="0" smtClean="0">
                          <a:solidFill>
                            <a:schemeClr val="tx1"/>
                          </a:solidFill>
                          <a:effectLst/>
                          <a:latin typeface="Times New Roman" pitchFamily="18" charset="0"/>
                          <a:ea typeface="Times New Roman" panose="02020603050405020304" pitchFamily="18" charset="0"/>
                          <a:cs typeface="Times New Roman" pitchFamily="18" charset="0"/>
                        </a:rPr>
                        <a:t>35</a:t>
                      </a:r>
                      <a:endParaRPr lang="en-IN" sz="1800" dirty="0">
                        <a:solidFill>
                          <a:schemeClr val="tx1"/>
                        </a:solidFill>
                        <a:effectLst/>
                        <a:latin typeface="Times New Roman" pitchFamily="18" charset="0"/>
                        <a:ea typeface="Times New Roman" panose="02020603050405020304" pitchFamily="18" charset="0"/>
                        <a:cs typeface="Times New Roman" pitchFamily="18" charset="0"/>
                      </a:endParaRPr>
                    </a:p>
                  </a:txBody>
                  <a:tcPr marL="51435" marR="51435" marT="0" marB="0" anchor="b">
                    <a:solidFill>
                      <a:srgbClr val="002060"/>
                    </a:solidFill>
                  </a:tcPr>
                </a:tc>
                <a:tc>
                  <a:txBody>
                    <a:bodyPr/>
                    <a:lstStyle/>
                    <a:p>
                      <a:pPr algn="ctr">
                        <a:lnSpc>
                          <a:spcPct val="107000"/>
                        </a:lnSpc>
                        <a:spcAft>
                          <a:spcPts val="800"/>
                        </a:spcAft>
                      </a:pPr>
                      <a:r>
                        <a:rPr lang="en-IN" sz="1800" dirty="0" smtClean="0">
                          <a:solidFill>
                            <a:schemeClr val="tx1"/>
                          </a:solidFill>
                          <a:effectLst/>
                          <a:latin typeface="Times New Roman" pitchFamily="18" charset="0"/>
                          <a:ea typeface="Times New Roman" panose="02020603050405020304" pitchFamily="18" charset="0"/>
                          <a:cs typeface="Times New Roman" pitchFamily="18" charset="0"/>
                        </a:rPr>
                        <a:t>34</a:t>
                      </a:r>
                      <a:endParaRPr lang="en-IN" sz="1800" dirty="0">
                        <a:solidFill>
                          <a:schemeClr val="tx1"/>
                        </a:solidFill>
                        <a:effectLst/>
                        <a:latin typeface="Times New Roman" pitchFamily="18" charset="0"/>
                        <a:ea typeface="Times New Roman" panose="02020603050405020304" pitchFamily="18" charset="0"/>
                        <a:cs typeface="Times New Roman" pitchFamily="18" charset="0"/>
                      </a:endParaRPr>
                    </a:p>
                  </a:txBody>
                  <a:tcPr marL="51435" marR="51435" marT="0" marB="0" anchor="b">
                    <a:solidFill>
                      <a:srgbClr val="002060"/>
                    </a:solidFill>
                  </a:tcPr>
                </a:tc>
                <a:tc>
                  <a:txBody>
                    <a:bodyPr/>
                    <a:lstStyle/>
                    <a:p>
                      <a:pPr algn="r">
                        <a:lnSpc>
                          <a:spcPct val="107000"/>
                        </a:lnSpc>
                        <a:spcAft>
                          <a:spcPts val="800"/>
                        </a:spcAft>
                      </a:pPr>
                      <a:r>
                        <a:rPr lang="en-IN" sz="1800" dirty="0" smtClean="0">
                          <a:solidFill>
                            <a:schemeClr val="tx1"/>
                          </a:solidFill>
                          <a:effectLst/>
                          <a:latin typeface="Times New Roman" pitchFamily="18" charset="0"/>
                          <a:ea typeface="Times New Roman" panose="02020603050405020304" pitchFamily="18" charset="0"/>
                          <a:cs typeface="Times New Roman" pitchFamily="18" charset="0"/>
                        </a:rPr>
                        <a:t>97.14%</a:t>
                      </a:r>
                      <a:endParaRPr lang="en-IN" sz="1800" dirty="0">
                        <a:solidFill>
                          <a:schemeClr val="tx1"/>
                        </a:solidFill>
                        <a:effectLst/>
                        <a:latin typeface="Times New Roman" pitchFamily="18" charset="0"/>
                        <a:ea typeface="Times New Roman" panose="02020603050405020304" pitchFamily="18" charset="0"/>
                        <a:cs typeface="Times New Roman" pitchFamily="18" charset="0"/>
                      </a:endParaRPr>
                    </a:p>
                  </a:txBody>
                  <a:tcPr marL="51435" marR="51435" marT="0" marB="0" anchor="b">
                    <a:solidFill>
                      <a:srgbClr val="002060"/>
                    </a:solidFill>
                  </a:tcPr>
                </a:tc>
                <a:extLst>
                  <a:ext uri="{0D108BD9-81ED-4DB2-BD59-A6C34878D82A}"/>
                </a:extLst>
              </a:tr>
            </a:tbl>
          </a:graphicData>
        </a:graphic>
      </p:graphicFrame>
      <p:sp>
        <p:nvSpPr>
          <p:cNvPr id="23555" name="Rectangle 1"/>
          <p:cNvSpPr>
            <a:spLocks noChangeArrowheads="1"/>
          </p:cNvSpPr>
          <p:nvPr/>
        </p:nvSpPr>
        <p:spPr bwMode="auto">
          <a:xfrm>
            <a:off x="-827088" y="0"/>
            <a:ext cx="10821988" cy="369888"/>
          </a:xfrm>
          <a:prstGeom prst="rect">
            <a:avLst/>
          </a:prstGeom>
          <a:noFill/>
          <a:ln w="9525">
            <a:noFill/>
            <a:miter lim="800000"/>
            <a:headEnd/>
            <a:tailEnd/>
          </a:ln>
        </p:spPr>
        <p:txBody>
          <a:bodyPr anchor="ctr">
            <a:spAutoFit/>
          </a:bodyPr>
          <a:lstStyle/>
          <a:p>
            <a:endParaRPr lang="en-IN"/>
          </a:p>
        </p:txBody>
      </p:sp>
      <p:sp>
        <p:nvSpPr>
          <p:cNvPr id="23556" name="TextBox 5"/>
          <p:cNvSpPr txBox="1">
            <a:spLocks noChangeArrowheads="1"/>
          </p:cNvSpPr>
          <p:nvPr/>
        </p:nvSpPr>
        <p:spPr bwMode="auto">
          <a:xfrm>
            <a:off x="1905000" y="0"/>
            <a:ext cx="5715000" cy="708025"/>
          </a:xfrm>
          <a:prstGeom prst="rect">
            <a:avLst/>
          </a:prstGeom>
          <a:noFill/>
          <a:ln w="9525">
            <a:noFill/>
            <a:miter lim="800000"/>
            <a:headEnd/>
            <a:tailEnd/>
          </a:ln>
        </p:spPr>
        <p:txBody>
          <a:bodyPr>
            <a:spAutoFit/>
          </a:bodyPr>
          <a:lstStyle/>
          <a:p>
            <a:pPr algn="ctr"/>
            <a:r>
              <a:rPr lang="en-US" sz="4000"/>
              <a:t>Result Analysis</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467600" cy="838200"/>
          </a:xfrm>
        </p:spPr>
        <p:txBody>
          <a:bodyPr/>
          <a:lstStyle/>
          <a:p>
            <a:pPr>
              <a:defRPr/>
            </a:pPr>
            <a:r>
              <a:rPr lang="en-US" sz="5400" dirty="0" smtClean="0">
                <a:latin typeface="+mn-lt"/>
              </a:rPr>
              <a:t>Contents…….</a:t>
            </a:r>
            <a:endParaRPr lang="en-US" sz="5400" dirty="0">
              <a:latin typeface="+mn-lt"/>
            </a:endParaRPr>
          </a:p>
        </p:txBody>
      </p:sp>
      <p:sp>
        <p:nvSpPr>
          <p:cNvPr id="4" name="Slide Number Placeholder 3"/>
          <p:cNvSpPr>
            <a:spLocks noGrp="1"/>
          </p:cNvSpPr>
          <p:nvPr>
            <p:ph type="sldNum" sz="quarter" idx="12"/>
          </p:nvPr>
        </p:nvSpPr>
        <p:spPr/>
        <p:txBody>
          <a:bodyPr/>
          <a:lstStyle/>
          <a:p>
            <a:pPr>
              <a:defRPr/>
            </a:pPr>
            <a:fld id="{90C82284-5F34-45AA-8B6A-78EEEC69037C}" type="slidenum">
              <a:rPr lang="en-US" smtClean="0"/>
              <a:pPr>
                <a:defRPr/>
              </a:pPr>
              <a:t>2</a:t>
            </a:fld>
            <a:endParaRPr lang="en-US"/>
          </a:p>
        </p:txBody>
      </p:sp>
      <p:sp>
        <p:nvSpPr>
          <p:cNvPr id="6148" name="TextBox 4"/>
          <p:cNvSpPr txBox="1">
            <a:spLocks noChangeArrowheads="1"/>
          </p:cNvSpPr>
          <p:nvPr/>
        </p:nvSpPr>
        <p:spPr bwMode="auto">
          <a:xfrm>
            <a:off x="762000" y="1143000"/>
            <a:ext cx="7010400" cy="4894263"/>
          </a:xfrm>
          <a:prstGeom prst="rect">
            <a:avLst/>
          </a:prstGeom>
          <a:noFill/>
          <a:ln w="9525">
            <a:noFill/>
            <a:miter lim="800000"/>
            <a:headEnd/>
            <a:tailEnd/>
          </a:ln>
        </p:spPr>
        <p:txBody>
          <a:bodyPr>
            <a:spAutoFit/>
          </a:bodyPr>
          <a:lstStyle/>
          <a:p>
            <a:pPr marL="342900" indent="-342900">
              <a:buFontTx/>
              <a:buAutoNum type="arabicParenR"/>
            </a:pPr>
            <a:r>
              <a:rPr lang="en-US" sz="2400" b="1" i="1">
                <a:solidFill>
                  <a:srgbClr val="FFFF00"/>
                </a:solidFill>
                <a:latin typeface="Bradley Hand ITC" pitchFamily="66" charset="0"/>
              </a:rPr>
              <a:t>DEPARTMENTAL PROFILE</a:t>
            </a:r>
          </a:p>
          <a:p>
            <a:pPr marL="342900" indent="-342900">
              <a:buFontTx/>
              <a:buAutoNum type="arabicParenR"/>
            </a:pPr>
            <a:r>
              <a:rPr lang="en-US" sz="2400" b="1" i="1">
                <a:solidFill>
                  <a:srgbClr val="FFFF00"/>
                </a:solidFill>
                <a:latin typeface="Bradley Hand ITC" pitchFamily="66" charset="0"/>
              </a:rPr>
              <a:t>PROGRAMS OFFERED</a:t>
            </a:r>
          </a:p>
          <a:p>
            <a:pPr marL="342900" indent="-342900">
              <a:buFontTx/>
              <a:buAutoNum type="arabicParenR"/>
            </a:pPr>
            <a:r>
              <a:rPr lang="en-US" sz="2400" b="1" i="1">
                <a:solidFill>
                  <a:srgbClr val="FFFF00"/>
                </a:solidFill>
                <a:latin typeface="Bradley Hand ITC" pitchFamily="66" charset="0"/>
              </a:rPr>
              <a:t>VISION, MISSION AND OBJECTIVES</a:t>
            </a:r>
          </a:p>
          <a:p>
            <a:pPr marL="342900" indent="-342900">
              <a:buFontTx/>
              <a:buAutoNum type="arabicParenR"/>
            </a:pPr>
            <a:r>
              <a:rPr lang="en-US" sz="2400" b="1" i="1">
                <a:solidFill>
                  <a:srgbClr val="FFFF00"/>
                </a:solidFill>
                <a:latin typeface="Bradley Hand ITC" pitchFamily="66" charset="0"/>
              </a:rPr>
              <a:t>ACTION PLAN</a:t>
            </a:r>
          </a:p>
          <a:p>
            <a:pPr marL="342900" indent="-342900">
              <a:buFontTx/>
              <a:buAutoNum type="arabicParenR"/>
            </a:pPr>
            <a:r>
              <a:rPr lang="en-US" sz="2400" b="1" i="1">
                <a:solidFill>
                  <a:srgbClr val="FFFF00"/>
                </a:solidFill>
                <a:latin typeface="Bradley Hand ITC" pitchFamily="66" charset="0"/>
              </a:rPr>
              <a:t>PROGRAMME SPECIFIC OUTCOMES</a:t>
            </a:r>
          </a:p>
          <a:p>
            <a:pPr marL="342900" indent="-342900">
              <a:buFontTx/>
              <a:buAutoNum type="arabicParenR"/>
            </a:pPr>
            <a:r>
              <a:rPr lang="en-US" sz="2400" b="1" i="1">
                <a:solidFill>
                  <a:srgbClr val="FFFF00"/>
                </a:solidFill>
                <a:latin typeface="Bradley Hand ITC" pitchFamily="66" charset="0"/>
              </a:rPr>
              <a:t>ACADEMIC ACHIEVEMENTS</a:t>
            </a:r>
          </a:p>
          <a:p>
            <a:pPr marL="342900" indent="-342900">
              <a:buFontTx/>
              <a:buAutoNum type="arabicParenR"/>
            </a:pPr>
            <a:r>
              <a:rPr lang="en-US" sz="2400" b="1" i="1">
                <a:solidFill>
                  <a:srgbClr val="FFFF00"/>
                </a:solidFill>
                <a:latin typeface="Bradley Hand ITC" pitchFamily="66" charset="0"/>
              </a:rPr>
              <a:t>RESEARCH PUBLICATIONS</a:t>
            </a:r>
          </a:p>
          <a:p>
            <a:pPr marL="342900" indent="-342900">
              <a:buFontTx/>
              <a:buAutoNum type="arabicParenR"/>
            </a:pPr>
            <a:r>
              <a:rPr lang="en-US" sz="2400" b="1" i="1">
                <a:solidFill>
                  <a:srgbClr val="FFFF00"/>
                </a:solidFill>
                <a:latin typeface="Bradley Hand ITC" pitchFamily="66" charset="0"/>
              </a:rPr>
              <a:t>AWARDS</a:t>
            </a:r>
          </a:p>
          <a:p>
            <a:pPr marL="342900" indent="-342900">
              <a:buFontTx/>
              <a:buAutoNum type="arabicParenR"/>
            </a:pPr>
            <a:r>
              <a:rPr lang="en-US" sz="2400" b="1" i="1">
                <a:solidFill>
                  <a:srgbClr val="FFFF00"/>
                </a:solidFill>
                <a:latin typeface="Bradley Hand ITC" pitchFamily="66" charset="0"/>
              </a:rPr>
              <a:t>M.SC. STUDENTS ACHIEVEMENTS</a:t>
            </a:r>
          </a:p>
          <a:p>
            <a:pPr marL="342900" indent="-342900">
              <a:buFontTx/>
              <a:buAutoNum type="arabicParenR"/>
            </a:pPr>
            <a:r>
              <a:rPr lang="en-US" sz="2400" b="1" i="1">
                <a:solidFill>
                  <a:srgbClr val="FFFF00"/>
                </a:solidFill>
                <a:latin typeface="Bradley Hand ITC" pitchFamily="66" charset="0"/>
              </a:rPr>
              <a:t>RESULT ANALYSIS</a:t>
            </a:r>
          </a:p>
          <a:p>
            <a:pPr marL="342900" indent="-342900">
              <a:buFontTx/>
              <a:buAutoNum type="arabicParenR"/>
            </a:pPr>
            <a:r>
              <a:rPr lang="en-US" sz="2400" b="1" i="1">
                <a:solidFill>
                  <a:srgbClr val="FFFF00"/>
                </a:solidFill>
                <a:latin typeface="Bradley Hand ITC" pitchFamily="66" charset="0"/>
              </a:rPr>
              <a:t>UGC XII PLAN</a:t>
            </a:r>
          </a:p>
          <a:p>
            <a:pPr marL="342900" indent="-342900">
              <a:buFontTx/>
              <a:buAutoNum type="arabicParenR"/>
            </a:pPr>
            <a:r>
              <a:rPr lang="en-US" sz="2400" b="1" i="1">
                <a:solidFill>
                  <a:srgbClr val="FFFF00"/>
                </a:solidFill>
                <a:latin typeface="Bradley Hand ITC" pitchFamily="66" charset="0"/>
              </a:rPr>
              <a:t>PGDCA</a:t>
            </a:r>
          </a:p>
          <a:p>
            <a:pPr marL="342900" indent="-342900">
              <a:buFontTx/>
              <a:buAutoNum type="arabicParenR"/>
            </a:pPr>
            <a:r>
              <a:rPr lang="en-US" sz="2400" b="1" i="1">
                <a:solidFill>
                  <a:srgbClr val="FFFF00"/>
                </a:solidFill>
                <a:latin typeface="Bradley Hand ITC" pitchFamily="66" charset="0"/>
              </a:rPr>
              <a:t>RESULT ANALYSIS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8B964C4-E361-4E85-97FF-03115EE240F0}" type="slidenum">
              <a:rPr lang="en-US" smtClean="0"/>
              <a:pPr>
                <a:defRPr/>
              </a:pPr>
              <a:t>20</a:t>
            </a:fld>
            <a:endParaRPr lang="en-US"/>
          </a:p>
        </p:txBody>
      </p:sp>
      <p:pic>
        <p:nvPicPr>
          <p:cNvPr id="6" name="Picture 5" descr="09000.jpg"/>
          <p:cNvPicPr>
            <a:picLocks noChangeAspect="1"/>
          </p:cNvPicPr>
          <p:nvPr/>
        </p:nvPicPr>
        <p:blipFill>
          <a:blip r:embed="rId2"/>
          <a:stretch>
            <a:fillRect/>
          </a:stretch>
        </p:blipFill>
        <p:spPr>
          <a:xfrm>
            <a:off x="0" y="0"/>
            <a:ext cx="9144000" cy="6858000"/>
          </a:xfrm>
          <a:prstGeom prst="rect">
            <a:avLst/>
          </a:prstGeom>
          <a:effectLst>
            <a:softEdge rad="635000"/>
          </a:effectLst>
        </p:spPr>
      </p:pic>
      <p:sp>
        <p:nvSpPr>
          <p:cNvPr id="24580" name="TextBox 6"/>
          <p:cNvSpPr txBox="1">
            <a:spLocks noChangeArrowheads="1"/>
          </p:cNvSpPr>
          <p:nvPr/>
        </p:nvSpPr>
        <p:spPr bwMode="auto">
          <a:xfrm>
            <a:off x="1828800" y="6211888"/>
            <a:ext cx="7086600" cy="646112"/>
          </a:xfrm>
          <a:prstGeom prst="rect">
            <a:avLst/>
          </a:prstGeom>
          <a:noFill/>
          <a:ln w="9525">
            <a:noFill/>
            <a:miter lim="800000"/>
            <a:headEnd/>
            <a:tailEnd/>
          </a:ln>
        </p:spPr>
        <p:txBody>
          <a:bodyPr>
            <a:spAutoFit/>
          </a:bodyPr>
          <a:lstStyle/>
          <a:p>
            <a:r>
              <a:rPr lang="en-US" sz="3600">
                <a:solidFill>
                  <a:srgbClr val="FFFF00"/>
                </a:solidFill>
                <a:latin typeface="Arabic Typesetting" pitchFamily="66" charset="-78"/>
                <a:cs typeface="Arabic Typesetting" pitchFamily="66" charset="-78"/>
              </a:rPr>
              <a:t>THANKS FOR YOUR KIND ATTENTION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68362"/>
          </a:xfrm>
        </p:spPr>
        <p:txBody>
          <a:bodyPr/>
          <a:lstStyle/>
          <a:p>
            <a:pPr algn="ctr">
              <a:defRPr/>
            </a:pPr>
            <a:r>
              <a:rPr lang="en-US" sz="5400" dirty="0" smtClean="0">
                <a:latin typeface="+mn-lt"/>
              </a:rPr>
              <a:t>Departmental Profile</a:t>
            </a:r>
            <a:endParaRPr lang="en-US" sz="5400" dirty="0">
              <a:latin typeface="+mn-lt"/>
            </a:endParaRPr>
          </a:p>
        </p:txBody>
      </p:sp>
      <p:sp>
        <p:nvSpPr>
          <p:cNvPr id="4" name="Slide Number Placeholder 3"/>
          <p:cNvSpPr>
            <a:spLocks noGrp="1"/>
          </p:cNvSpPr>
          <p:nvPr>
            <p:ph type="sldNum" sz="quarter" idx="12"/>
          </p:nvPr>
        </p:nvSpPr>
        <p:spPr/>
        <p:txBody>
          <a:bodyPr/>
          <a:lstStyle/>
          <a:p>
            <a:pPr>
              <a:defRPr/>
            </a:pPr>
            <a:fld id="{61EE2D1C-8D2A-4BA8-AB5B-E5605C58FC4E}" type="slidenum">
              <a:rPr lang="en-US" smtClean="0"/>
              <a:pPr>
                <a:defRPr/>
              </a:pPr>
              <a:t>3</a:t>
            </a:fld>
            <a:endParaRPr lang="en-US"/>
          </a:p>
        </p:txBody>
      </p:sp>
      <p:sp>
        <p:nvSpPr>
          <p:cNvPr id="7172" name="TextBox 4"/>
          <p:cNvSpPr txBox="1">
            <a:spLocks noChangeArrowheads="1"/>
          </p:cNvSpPr>
          <p:nvPr/>
        </p:nvSpPr>
        <p:spPr bwMode="auto">
          <a:xfrm>
            <a:off x="304800" y="1219200"/>
            <a:ext cx="8610600" cy="923925"/>
          </a:xfrm>
          <a:prstGeom prst="rect">
            <a:avLst/>
          </a:prstGeom>
          <a:noFill/>
          <a:ln w="9525">
            <a:noFill/>
            <a:miter lim="800000"/>
            <a:headEnd/>
            <a:tailEnd/>
          </a:ln>
        </p:spPr>
        <p:txBody>
          <a:bodyPr>
            <a:spAutoFit/>
          </a:bodyPr>
          <a:lstStyle/>
          <a:p>
            <a:r>
              <a:rPr lang="en-US"/>
              <a:t>The department of Physics is established in session 2020-21 with the opening of Post-graduation in physics. However Undergraduate course in Physics is started since 1990.  </a:t>
            </a:r>
          </a:p>
        </p:txBody>
      </p:sp>
      <p:sp>
        <p:nvSpPr>
          <p:cNvPr id="7173" name="TextBox 5"/>
          <p:cNvSpPr txBox="1">
            <a:spLocks noChangeArrowheads="1"/>
          </p:cNvSpPr>
          <p:nvPr/>
        </p:nvSpPr>
        <p:spPr bwMode="auto">
          <a:xfrm>
            <a:off x="2514600" y="2057400"/>
            <a:ext cx="3429000" cy="369888"/>
          </a:xfrm>
          <a:prstGeom prst="rect">
            <a:avLst/>
          </a:prstGeom>
          <a:noFill/>
          <a:ln w="9525">
            <a:noFill/>
            <a:miter lim="800000"/>
            <a:headEnd/>
            <a:tailEnd/>
          </a:ln>
        </p:spPr>
        <p:txBody>
          <a:bodyPr>
            <a:spAutoFit/>
          </a:bodyPr>
          <a:lstStyle/>
          <a:p>
            <a:pPr algn="ctr"/>
            <a:r>
              <a:rPr lang="en-US"/>
              <a:t>Sanctioned Teaching Post</a:t>
            </a:r>
          </a:p>
        </p:txBody>
      </p:sp>
      <p:graphicFrame>
        <p:nvGraphicFramePr>
          <p:cNvPr id="8" name="Table 7"/>
          <p:cNvGraphicFramePr>
            <a:graphicFrameLocks noGrp="1"/>
          </p:cNvGraphicFramePr>
          <p:nvPr/>
        </p:nvGraphicFramePr>
        <p:xfrm>
          <a:off x="1295400" y="2667000"/>
          <a:ext cx="6096000" cy="148336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r>
                        <a:rPr lang="en-US" dirty="0" smtClean="0"/>
                        <a:t>Post</a:t>
                      </a:r>
                      <a:endParaRPr lang="en-US" dirty="0"/>
                    </a:p>
                  </a:txBody>
                  <a:tcPr/>
                </a:tc>
                <a:tc>
                  <a:txBody>
                    <a:bodyPr/>
                    <a:lstStyle/>
                    <a:p>
                      <a:r>
                        <a:rPr lang="en-US" dirty="0" smtClean="0"/>
                        <a:t>Sanctioned</a:t>
                      </a:r>
                      <a:endParaRPr lang="en-US" dirty="0"/>
                    </a:p>
                  </a:txBody>
                  <a:tcPr/>
                </a:tc>
                <a:tc>
                  <a:txBody>
                    <a:bodyPr/>
                    <a:lstStyle/>
                    <a:p>
                      <a:r>
                        <a:rPr lang="en-US" dirty="0" smtClean="0"/>
                        <a:t>Filled</a:t>
                      </a:r>
                      <a:endParaRPr lang="en-US" dirty="0"/>
                    </a:p>
                  </a:txBody>
                  <a:tcPr/>
                </a:tc>
              </a:tr>
              <a:tr h="370840">
                <a:tc>
                  <a:txBody>
                    <a:bodyPr/>
                    <a:lstStyle/>
                    <a:p>
                      <a:r>
                        <a:rPr lang="en-US" dirty="0" smtClean="0"/>
                        <a:t>Professor</a:t>
                      </a:r>
                      <a:endParaRPr lang="en-US" dirty="0"/>
                    </a:p>
                  </a:txBody>
                  <a:tcPr/>
                </a:tc>
                <a:tc>
                  <a:txBody>
                    <a:bodyPr/>
                    <a:lstStyle/>
                    <a:p>
                      <a:r>
                        <a:rPr lang="en-US" dirty="0" smtClean="0"/>
                        <a:t>Nil</a:t>
                      </a:r>
                      <a:endParaRPr lang="en-US" dirty="0"/>
                    </a:p>
                  </a:txBody>
                  <a:tcPr/>
                </a:tc>
                <a:tc>
                  <a:txBody>
                    <a:bodyPr/>
                    <a:lstStyle/>
                    <a:p>
                      <a:r>
                        <a:rPr lang="en-US" dirty="0" smtClean="0"/>
                        <a:t>Nil</a:t>
                      </a:r>
                      <a:endParaRPr lang="en-US" dirty="0"/>
                    </a:p>
                  </a:txBody>
                  <a:tcPr/>
                </a:tc>
              </a:tr>
              <a:tr h="370840">
                <a:tc>
                  <a:txBody>
                    <a:bodyPr/>
                    <a:lstStyle/>
                    <a:p>
                      <a:r>
                        <a:rPr lang="en-US" dirty="0" smtClean="0"/>
                        <a:t>Associate Prof.</a:t>
                      </a:r>
                      <a:endParaRPr lang="en-US" dirty="0"/>
                    </a:p>
                  </a:txBody>
                  <a:tcPr/>
                </a:tc>
                <a:tc>
                  <a:txBody>
                    <a:bodyPr/>
                    <a:lstStyle/>
                    <a:p>
                      <a:r>
                        <a:rPr lang="en-US" dirty="0" smtClean="0"/>
                        <a:t>Nil</a:t>
                      </a:r>
                      <a:endParaRPr lang="en-US" dirty="0"/>
                    </a:p>
                  </a:txBody>
                  <a:tcPr/>
                </a:tc>
                <a:tc>
                  <a:txBody>
                    <a:bodyPr/>
                    <a:lstStyle/>
                    <a:p>
                      <a:r>
                        <a:rPr lang="en-US" dirty="0" smtClean="0"/>
                        <a:t>Nil</a:t>
                      </a:r>
                      <a:endParaRPr lang="en-US" dirty="0"/>
                    </a:p>
                  </a:txBody>
                  <a:tcPr/>
                </a:tc>
              </a:tr>
              <a:tr h="370840">
                <a:tc>
                  <a:txBody>
                    <a:bodyPr/>
                    <a:lstStyle/>
                    <a:p>
                      <a:r>
                        <a:rPr lang="en-US" dirty="0" smtClean="0"/>
                        <a:t>Asst. Prof.</a:t>
                      </a:r>
                      <a:endParaRPr lang="en-US" dirty="0"/>
                    </a:p>
                  </a:txBody>
                  <a:tcPr/>
                </a:tc>
                <a:tc>
                  <a:txBody>
                    <a:bodyPr/>
                    <a:lstStyle/>
                    <a:p>
                      <a:r>
                        <a:rPr lang="en-US" dirty="0" smtClean="0"/>
                        <a:t>02</a:t>
                      </a:r>
                      <a:endParaRPr lang="en-US" dirty="0"/>
                    </a:p>
                  </a:txBody>
                  <a:tcPr/>
                </a:tc>
                <a:tc>
                  <a:txBody>
                    <a:bodyPr/>
                    <a:lstStyle/>
                    <a:p>
                      <a:r>
                        <a:rPr lang="en-US" dirty="0" smtClean="0"/>
                        <a:t>01</a:t>
                      </a:r>
                      <a:endParaRPr lang="en-US" dirty="0"/>
                    </a:p>
                  </a:txBody>
                  <a:tcPr/>
                </a:tc>
              </a:tr>
            </a:tbl>
          </a:graphicData>
        </a:graphic>
      </p:graphicFrame>
      <p:sp>
        <p:nvSpPr>
          <p:cNvPr id="7196" name="TextBox 8"/>
          <p:cNvSpPr txBox="1">
            <a:spLocks noChangeArrowheads="1"/>
          </p:cNvSpPr>
          <p:nvPr/>
        </p:nvSpPr>
        <p:spPr bwMode="auto">
          <a:xfrm>
            <a:off x="2590800" y="4495800"/>
            <a:ext cx="3733800" cy="369888"/>
          </a:xfrm>
          <a:prstGeom prst="rect">
            <a:avLst/>
          </a:prstGeom>
          <a:noFill/>
          <a:ln w="9525">
            <a:noFill/>
            <a:miter lim="800000"/>
            <a:headEnd/>
            <a:tailEnd/>
          </a:ln>
        </p:spPr>
        <p:txBody>
          <a:bodyPr>
            <a:spAutoFit/>
          </a:bodyPr>
          <a:lstStyle/>
          <a:p>
            <a:pPr algn="ctr"/>
            <a:r>
              <a:rPr lang="en-US"/>
              <a:t>Non-Teaching Post</a:t>
            </a:r>
          </a:p>
        </p:txBody>
      </p:sp>
      <p:graphicFrame>
        <p:nvGraphicFramePr>
          <p:cNvPr id="10" name="Table 9"/>
          <p:cNvGraphicFramePr>
            <a:graphicFrameLocks noGrp="1"/>
          </p:cNvGraphicFramePr>
          <p:nvPr/>
        </p:nvGraphicFramePr>
        <p:xfrm>
          <a:off x="1219200" y="4953000"/>
          <a:ext cx="6096000" cy="111252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r>
                        <a:rPr lang="en-US" dirty="0" smtClean="0"/>
                        <a:t>Post</a:t>
                      </a:r>
                      <a:endParaRPr lang="en-US" dirty="0"/>
                    </a:p>
                  </a:txBody>
                  <a:tcPr/>
                </a:tc>
                <a:tc>
                  <a:txBody>
                    <a:bodyPr/>
                    <a:lstStyle/>
                    <a:p>
                      <a:r>
                        <a:rPr lang="en-US" dirty="0" smtClean="0"/>
                        <a:t>Sanctioned</a:t>
                      </a:r>
                      <a:endParaRPr lang="en-US" dirty="0"/>
                    </a:p>
                  </a:txBody>
                  <a:tcPr/>
                </a:tc>
                <a:tc>
                  <a:txBody>
                    <a:bodyPr/>
                    <a:lstStyle/>
                    <a:p>
                      <a:r>
                        <a:rPr lang="en-US" dirty="0" smtClean="0"/>
                        <a:t>Filled</a:t>
                      </a:r>
                      <a:endParaRPr lang="en-US" dirty="0"/>
                    </a:p>
                  </a:txBody>
                  <a:tcPr/>
                </a:tc>
              </a:tr>
              <a:tr h="370840">
                <a:tc>
                  <a:txBody>
                    <a:bodyPr/>
                    <a:lstStyle/>
                    <a:p>
                      <a:r>
                        <a:rPr lang="en-US" dirty="0" smtClean="0"/>
                        <a:t>Lab-Technician</a:t>
                      </a:r>
                      <a:endParaRPr lang="en-US" dirty="0"/>
                    </a:p>
                  </a:txBody>
                  <a:tcPr/>
                </a:tc>
                <a:tc>
                  <a:txBody>
                    <a:bodyPr/>
                    <a:lstStyle/>
                    <a:p>
                      <a:r>
                        <a:rPr lang="en-US" dirty="0" smtClean="0"/>
                        <a:t>01</a:t>
                      </a:r>
                      <a:endParaRPr lang="en-US" dirty="0"/>
                    </a:p>
                  </a:txBody>
                  <a:tcPr/>
                </a:tc>
                <a:tc>
                  <a:txBody>
                    <a:bodyPr/>
                    <a:lstStyle/>
                    <a:p>
                      <a:r>
                        <a:rPr lang="en-US" dirty="0" smtClean="0"/>
                        <a:t>01</a:t>
                      </a:r>
                      <a:endParaRPr lang="en-US" dirty="0"/>
                    </a:p>
                  </a:txBody>
                  <a:tcPr/>
                </a:tc>
              </a:tr>
              <a:tr h="370840">
                <a:tc>
                  <a:txBody>
                    <a:bodyPr/>
                    <a:lstStyle/>
                    <a:p>
                      <a:r>
                        <a:rPr lang="en-US" dirty="0" smtClean="0"/>
                        <a:t>Lab-</a:t>
                      </a:r>
                      <a:r>
                        <a:rPr lang="en-US" dirty="0" err="1" smtClean="0"/>
                        <a:t>Attendand</a:t>
                      </a:r>
                      <a:endParaRPr lang="en-US" dirty="0"/>
                    </a:p>
                  </a:txBody>
                  <a:tcPr/>
                </a:tc>
                <a:tc>
                  <a:txBody>
                    <a:bodyPr/>
                    <a:lstStyle/>
                    <a:p>
                      <a:r>
                        <a:rPr lang="en-US" dirty="0" smtClean="0"/>
                        <a:t>01</a:t>
                      </a:r>
                      <a:endParaRPr lang="en-US" dirty="0"/>
                    </a:p>
                  </a:txBody>
                  <a:tcPr/>
                </a:tc>
                <a:tc>
                  <a:txBody>
                    <a:bodyPr/>
                    <a:lstStyle/>
                    <a:p>
                      <a:r>
                        <a:rPr lang="en-US" dirty="0" smtClean="0"/>
                        <a:t>Nil</a:t>
                      </a:r>
                      <a:endParaRPr lang="en-US" dirty="0"/>
                    </a:p>
                  </a:txBody>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4FDEBA8-FEA6-4B93-8AC3-F2B129B66CA3}" type="slidenum">
              <a:rPr lang="en-US" smtClean="0"/>
              <a:pPr>
                <a:defRPr/>
              </a:pPr>
              <a:t>4</a:t>
            </a:fld>
            <a:endParaRPr lang="en-US"/>
          </a:p>
        </p:txBody>
      </p:sp>
      <p:pic>
        <p:nvPicPr>
          <p:cNvPr id="8195" name="Picture 2" descr="http://govtcccollegepatan.in/newsData/F12.jpg"/>
          <p:cNvPicPr>
            <a:picLocks noChangeAspect="1" noChangeArrowheads="1"/>
          </p:cNvPicPr>
          <p:nvPr/>
        </p:nvPicPr>
        <p:blipFill>
          <a:blip r:embed="rId2"/>
          <a:srcRect/>
          <a:stretch>
            <a:fillRect/>
          </a:stretch>
        </p:blipFill>
        <p:spPr bwMode="auto">
          <a:xfrm>
            <a:off x="914400" y="4191000"/>
            <a:ext cx="1762125" cy="1828800"/>
          </a:xfrm>
          <a:prstGeom prst="rect">
            <a:avLst/>
          </a:prstGeom>
          <a:noFill/>
          <a:ln w="9525">
            <a:noFill/>
            <a:miter lim="800000"/>
            <a:headEnd/>
            <a:tailEnd/>
          </a:ln>
        </p:spPr>
      </p:pic>
      <p:pic>
        <p:nvPicPr>
          <p:cNvPr id="8196" name="Picture 5"/>
          <p:cNvPicPr>
            <a:picLocks noChangeAspect="1" noChangeArrowheads="1"/>
          </p:cNvPicPr>
          <p:nvPr/>
        </p:nvPicPr>
        <p:blipFill>
          <a:blip r:embed="rId3"/>
          <a:srcRect/>
          <a:stretch>
            <a:fillRect/>
          </a:stretch>
        </p:blipFill>
        <p:spPr bwMode="auto">
          <a:xfrm>
            <a:off x="3692525" y="4191000"/>
            <a:ext cx="1793875" cy="1828800"/>
          </a:xfrm>
          <a:prstGeom prst="rect">
            <a:avLst/>
          </a:prstGeom>
          <a:noFill/>
          <a:ln w="9525">
            <a:noFill/>
            <a:miter lim="800000"/>
            <a:headEnd/>
            <a:tailEnd/>
          </a:ln>
        </p:spPr>
      </p:pic>
      <p:pic>
        <p:nvPicPr>
          <p:cNvPr id="8197" name="Picture 7" descr="http://govtcccollegepatan.in/newsData/F57.jpg"/>
          <p:cNvPicPr>
            <a:picLocks noChangeAspect="1" noChangeArrowheads="1"/>
          </p:cNvPicPr>
          <p:nvPr/>
        </p:nvPicPr>
        <p:blipFill>
          <a:blip r:embed="rId4"/>
          <a:srcRect/>
          <a:stretch>
            <a:fillRect/>
          </a:stretch>
        </p:blipFill>
        <p:spPr bwMode="auto">
          <a:xfrm>
            <a:off x="6705600" y="4114800"/>
            <a:ext cx="1768475" cy="1828800"/>
          </a:xfrm>
          <a:prstGeom prst="rect">
            <a:avLst/>
          </a:prstGeom>
          <a:noFill/>
          <a:ln w="9525">
            <a:noFill/>
            <a:miter lim="800000"/>
            <a:headEnd/>
            <a:tailEnd/>
          </a:ln>
        </p:spPr>
      </p:pic>
      <p:graphicFrame>
        <p:nvGraphicFramePr>
          <p:cNvPr id="9" name="Table 8"/>
          <p:cNvGraphicFramePr>
            <a:graphicFrameLocks noGrp="1"/>
          </p:cNvGraphicFramePr>
          <p:nvPr/>
        </p:nvGraphicFramePr>
        <p:xfrm>
          <a:off x="457200" y="381000"/>
          <a:ext cx="8153400" cy="3677183"/>
        </p:xfrm>
        <a:graphic>
          <a:graphicData uri="http://schemas.openxmlformats.org/drawingml/2006/table">
            <a:tbl>
              <a:tblPr firstRow="1" bandRow="1">
                <a:tableStyleId>{5C22544A-7EE6-4342-B048-85BDC9FD1C3A}</a:tableStyleId>
              </a:tblPr>
              <a:tblGrid>
                <a:gridCol w="853262"/>
                <a:gridCol w="1966138"/>
                <a:gridCol w="1371600"/>
                <a:gridCol w="1143000"/>
                <a:gridCol w="2819400"/>
              </a:tblGrid>
              <a:tr h="983311">
                <a:tc>
                  <a:txBody>
                    <a:bodyPr/>
                    <a:lstStyle/>
                    <a:p>
                      <a:pPr algn="ctr"/>
                      <a:r>
                        <a:rPr lang="en-US" sz="1200" dirty="0" err="1" smtClean="0">
                          <a:latin typeface="+mn-lt"/>
                        </a:rPr>
                        <a:t>Sr.No</a:t>
                      </a:r>
                      <a:r>
                        <a:rPr lang="en-US" sz="1200" dirty="0" smtClean="0">
                          <a:latin typeface="+mn-lt"/>
                        </a:rPr>
                        <a:t>.</a:t>
                      </a:r>
                      <a:endParaRPr lang="en-US" sz="1200" dirty="0">
                        <a:latin typeface="+mn-lt"/>
                      </a:endParaRPr>
                    </a:p>
                  </a:txBody>
                  <a:tcPr/>
                </a:tc>
                <a:tc>
                  <a:txBody>
                    <a:bodyPr/>
                    <a:lstStyle/>
                    <a:p>
                      <a:pPr algn="ctr"/>
                      <a:r>
                        <a:rPr lang="en-US" sz="1200" dirty="0" smtClean="0">
                          <a:latin typeface="+mn-lt"/>
                        </a:rPr>
                        <a:t>Name</a:t>
                      </a:r>
                      <a:endParaRPr lang="en-US" sz="1200" dirty="0">
                        <a:latin typeface="+mn-lt"/>
                      </a:endParaRPr>
                    </a:p>
                  </a:txBody>
                  <a:tcPr/>
                </a:tc>
                <a:tc>
                  <a:txBody>
                    <a:bodyPr/>
                    <a:lstStyle/>
                    <a:p>
                      <a:pPr algn="ctr"/>
                      <a:r>
                        <a:rPr lang="en-US" sz="1200" dirty="0" smtClean="0">
                          <a:latin typeface="+mn-lt"/>
                        </a:rPr>
                        <a:t>Designation</a:t>
                      </a:r>
                      <a:endParaRPr lang="en-US" sz="1200" dirty="0">
                        <a:latin typeface="+mn-lt"/>
                      </a:endParaRPr>
                    </a:p>
                  </a:txBody>
                  <a:tcPr/>
                </a:tc>
                <a:tc>
                  <a:txBody>
                    <a:bodyPr/>
                    <a:lstStyle/>
                    <a:p>
                      <a:pPr algn="ctr"/>
                      <a:r>
                        <a:rPr lang="en-US" sz="1200" dirty="0" smtClean="0">
                          <a:latin typeface="+mn-lt"/>
                        </a:rPr>
                        <a:t>Qualification</a:t>
                      </a:r>
                      <a:endParaRPr lang="en-US" sz="1200" dirty="0">
                        <a:latin typeface="+mn-lt"/>
                      </a:endParaRPr>
                    </a:p>
                  </a:txBody>
                  <a:tcPr/>
                </a:tc>
                <a:tc>
                  <a:txBody>
                    <a:bodyPr/>
                    <a:lstStyle/>
                    <a:p>
                      <a:pPr algn="ctr"/>
                      <a:r>
                        <a:rPr lang="en-US" sz="1200" dirty="0" err="1" smtClean="0">
                          <a:latin typeface="+mn-lt"/>
                        </a:rPr>
                        <a:t>Incharge</a:t>
                      </a:r>
                      <a:endParaRPr lang="en-US" sz="1200" dirty="0">
                        <a:latin typeface="+mn-lt"/>
                      </a:endParaRPr>
                    </a:p>
                  </a:txBody>
                  <a:tcPr/>
                </a:tc>
              </a:tr>
              <a:tr h="1531288">
                <a:tc>
                  <a:txBody>
                    <a:bodyPr/>
                    <a:lstStyle/>
                    <a:p>
                      <a:pPr algn="ctr"/>
                      <a:r>
                        <a:rPr lang="en-US" sz="1200" dirty="0" smtClean="0">
                          <a:latin typeface="+mn-lt"/>
                        </a:rPr>
                        <a:t>01</a:t>
                      </a:r>
                      <a:endParaRPr lang="en-US" sz="1200" dirty="0">
                        <a:latin typeface="+mn-lt"/>
                      </a:endParaRPr>
                    </a:p>
                  </a:txBody>
                  <a:tcPr/>
                </a:tc>
                <a:tc>
                  <a:txBody>
                    <a:bodyPr/>
                    <a:lstStyle/>
                    <a:p>
                      <a:r>
                        <a:rPr lang="en-US" sz="1200" dirty="0" smtClean="0">
                          <a:latin typeface="+mn-lt"/>
                        </a:rPr>
                        <a:t>Mr. UGENDRA KUMAR KURREY</a:t>
                      </a:r>
                      <a:endParaRPr lang="en-US" sz="1200" dirty="0">
                        <a:latin typeface="+mn-lt"/>
                      </a:endParaRPr>
                    </a:p>
                  </a:txBody>
                  <a:tcPr/>
                </a:tc>
                <a:tc>
                  <a:txBody>
                    <a:bodyPr/>
                    <a:lstStyle/>
                    <a:p>
                      <a:r>
                        <a:rPr lang="en-US" sz="1200" dirty="0" smtClean="0">
                          <a:latin typeface="+mn-lt"/>
                        </a:rPr>
                        <a:t>Asst. Prof.</a:t>
                      </a:r>
                      <a:endParaRPr lang="en-US" sz="1200" dirty="0">
                        <a:latin typeface="+mn-lt"/>
                      </a:endParaRPr>
                    </a:p>
                  </a:txBody>
                  <a:tcPr/>
                </a:tc>
                <a:tc>
                  <a:txBody>
                    <a:bodyPr/>
                    <a:lstStyle/>
                    <a:p>
                      <a:r>
                        <a:rPr lang="en-US" sz="1200" dirty="0" err="1" smtClean="0">
                          <a:latin typeface="+mn-lt"/>
                        </a:rPr>
                        <a:t>M.Phil,Ph.D</a:t>
                      </a:r>
                      <a:r>
                        <a:rPr lang="en-US" sz="1200" dirty="0" smtClean="0">
                          <a:latin typeface="+mn-lt"/>
                        </a:rPr>
                        <a:t>.</a:t>
                      </a:r>
                    </a:p>
                    <a:p>
                      <a:r>
                        <a:rPr lang="en-US" sz="1200" dirty="0" smtClean="0">
                          <a:latin typeface="+mn-lt"/>
                        </a:rPr>
                        <a:t>(Pursuing)</a:t>
                      </a:r>
                      <a:endParaRPr lang="en-US" sz="1200" dirty="0">
                        <a:latin typeface="+mn-lt"/>
                      </a:endParaRPr>
                    </a:p>
                  </a:txBody>
                  <a:tcPr/>
                </a:tc>
                <a:tc>
                  <a:txBody>
                    <a:bodyPr/>
                    <a:lstStyle/>
                    <a:p>
                      <a:r>
                        <a:rPr lang="en-US" sz="1200" dirty="0" smtClean="0">
                          <a:latin typeface="+mn-lt"/>
                        </a:rPr>
                        <a:t>1.HoD Physics Department.</a:t>
                      </a:r>
                    </a:p>
                    <a:p>
                      <a:r>
                        <a:rPr lang="en-US" sz="1200" dirty="0" smtClean="0">
                          <a:latin typeface="+mn-lt"/>
                        </a:rPr>
                        <a:t>2. HoD PGDCA</a:t>
                      </a:r>
                    </a:p>
                    <a:p>
                      <a:r>
                        <a:rPr lang="en-US" sz="1200" dirty="0" smtClean="0">
                          <a:latin typeface="+mn-lt"/>
                        </a:rPr>
                        <a:t>3. NAAC Coordinator.(from  June 21 to Till date)</a:t>
                      </a:r>
                    </a:p>
                    <a:p>
                      <a:r>
                        <a:rPr lang="en-US" sz="1200" dirty="0" smtClean="0">
                          <a:latin typeface="+mn-lt"/>
                        </a:rPr>
                        <a:t>4. UGC In charge. (from August 2018 to Till date)</a:t>
                      </a:r>
                    </a:p>
                    <a:p>
                      <a:r>
                        <a:rPr lang="en-US" sz="1200" dirty="0" smtClean="0">
                          <a:latin typeface="+mn-lt"/>
                        </a:rPr>
                        <a:t>5. Member in RUSA Committee.</a:t>
                      </a:r>
                    </a:p>
                    <a:p>
                      <a:endParaRPr lang="en-US" sz="1200" dirty="0">
                        <a:latin typeface="+mn-lt"/>
                      </a:endParaRPr>
                    </a:p>
                  </a:txBody>
                  <a:tcPr/>
                </a:tc>
              </a:tr>
              <a:tr h="569696">
                <a:tc>
                  <a:txBody>
                    <a:bodyPr/>
                    <a:lstStyle/>
                    <a:p>
                      <a:pPr algn="ctr"/>
                      <a:r>
                        <a:rPr lang="en-US" sz="1200" dirty="0" smtClean="0">
                          <a:latin typeface="+mn-lt"/>
                        </a:rPr>
                        <a:t>02</a:t>
                      </a:r>
                      <a:endParaRPr lang="en-US" sz="1200" dirty="0">
                        <a:latin typeface="+mn-lt"/>
                      </a:endParaRPr>
                    </a:p>
                  </a:txBody>
                  <a:tcPr/>
                </a:tc>
                <a:tc>
                  <a:txBody>
                    <a:bodyPr/>
                    <a:lstStyle/>
                    <a:p>
                      <a:r>
                        <a:rPr lang="en-US" sz="1200" dirty="0" smtClean="0">
                          <a:latin typeface="+mn-lt"/>
                        </a:rPr>
                        <a:t>Mr. THAKUR</a:t>
                      </a:r>
                      <a:r>
                        <a:rPr lang="en-US" sz="1200" baseline="0" dirty="0" smtClean="0">
                          <a:latin typeface="+mn-lt"/>
                        </a:rPr>
                        <a:t> RAM</a:t>
                      </a:r>
                      <a:endParaRPr lang="en-US" sz="1200" dirty="0">
                        <a:latin typeface="+mn-lt"/>
                      </a:endParaRPr>
                    </a:p>
                  </a:txBody>
                  <a:tcPr/>
                </a:tc>
                <a:tc>
                  <a:txBody>
                    <a:bodyPr/>
                    <a:lstStyle/>
                    <a:p>
                      <a:r>
                        <a:rPr lang="en-US" sz="1200" dirty="0" smtClean="0">
                          <a:latin typeface="+mn-lt"/>
                        </a:rPr>
                        <a:t>Lab-</a:t>
                      </a:r>
                      <a:r>
                        <a:rPr lang="en-US" sz="1200" baseline="0" dirty="0" smtClean="0">
                          <a:latin typeface="+mn-lt"/>
                        </a:rPr>
                        <a:t> Technician</a:t>
                      </a:r>
                      <a:endParaRPr lang="en-US" sz="1200" dirty="0">
                        <a:latin typeface="+mn-lt"/>
                      </a:endParaRPr>
                    </a:p>
                  </a:txBody>
                  <a:tcPr/>
                </a:tc>
                <a:tc>
                  <a:txBody>
                    <a:bodyPr/>
                    <a:lstStyle/>
                    <a:p>
                      <a:r>
                        <a:rPr lang="en-US" sz="1200" dirty="0" smtClean="0">
                          <a:latin typeface="+mn-lt"/>
                        </a:rPr>
                        <a:t>HSS Board</a:t>
                      </a:r>
                      <a:endParaRPr lang="en-US" sz="1200" dirty="0">
                        <a:latin typeface="+mn-lt"/>
                      </a:endParaRPr>
                    </a:p>
                  </a:txBody>
                  <a:tcPr/>
                </a:tc>
                <a:tc>
                  <a:txBody>
                    <a:bodyPr/>
                    <a:lstStyle/>
                    <a:p>
                      <a:r>
                        <a:rPr lang="en-US" sz="1200" dirty="0" smtClean="0">
                          <a:latin typeface="+mn-lt"/>
                        </a:rPr>
                        <a:t>1. Student Clerk</a:t>
                      </a:r>
                      <a:endParaRPr lang="en-US" sz="1200" dirty="0">
                        <a:latin typeface="+mn-lt"/>
                      </a:endParaRPr>
                    </a:p>
                  </a:txBody>
                  <a:tcPr/>
                </a:tc>
              </a:tr>
              <a:tr h="569696">
                <a:tc>
                  <a:txBody>
                    <a:bodyPr/>
                    <a:lstStyle/>
                    <a:p>
                      <a:pPr algn="ctr"/>
                      <a:r>
                        <a:rPr lang="en-US" sz="1200" dirty="0" smtClean="0">
                          <a:latin typeface="+mn-lt"/>
                        </a:rPr>
                        <a:t>03</a:t>
                      </a:r>
                      <a:endParaRPr lang="en-US" sz="1200" dirty="0">
                        <a:latin typeface="+mn-lt"/>
                      </a:endParaRPr>
                    </a:p>
                  </a:txBody>
                  <a:tcPr/>
                </a:tc>
                <a:tc>
                  <a:txBody>
                    <a:bodyPr/>
                    <a:lstStyle/>
                    <a:p>
                      <a:r>
                        <a:rPr lang="en-US" sz="1200" dirty="0" smtClean="0">
                          <a:latin typeface="+mn-lt"/>
                        </a:rPr>
                        <a:t>Mr. MANOJ KUMAR</a:t>
                      </a:r>
                      <a:endParaRPr lang="en-US" sz="12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mn-lt"/>
                        </a:rPr>
                        <a:t> Asst. Prof.</a:t>
                      </a:r>
                    </a:p>
                    <a:p>
                      <a:r>
                        <a:rPr lang="en-US" sz="1200" dirty="0" smtClean="0">
                          <a:latin typeface="+mn-lt"/>
                        </a:rPr>
                        <a:t>(Guest</a:t>
                      </a:r>
                      <a:r>
                        <a:rPr lang="en-US" sz="1200" baseline="0" dirty="0" smtClean="0">
                          <a:latin typeface="+mn-lt"/>
                        </a:rPr>
                        <a:t> )</a:t>
                      </a:r>
                      <a:endParaRPr lang="en-US" sz="1200" dirty="0">
                        <a:latin typeface="+mn-lt"/>
                      </a:endParaRPr>
                    </a:p>
                  </a:txBody>
                  <a:tcPr/>
                </a:tc>
                <a:tc>
                  <a:txBody>
                    <a:bodyPr/>
                    <a:lstStyle/>
                    <a:p>
                      <a:r>
                        <a:rPr lang="en-US" sz="1200" dirty="0" smtClean="0">
                          <a:latin typeface="+mn-lt"/>
                        </a:rPr>
                        <a:t>M.Sc.</a:t>
                      </a:r>
                      <a:endParaRPr lang="en-US" sz="1200" dirty="0">
                        <a:latin typeface="+mn-lt"/>
                      </a:endParaRPr>
                    </a:p>
                  </a:txBody>
                  <a:tcPr/>
                </a:tc>
                <a:tc>
                  <a:txBody>
                    <a:bodyPr/>
                    <a:lstStyle/>
                    <a:p>
                      <a:endParaRPr lang="en-US" sz="1200" dirty="0">
                        <a:latin typeface="+mn-lt"/>
                      </a:endParaRPr>
                    </a:p>
                  </a:txBody>
                  <a:tcPr/>
                </a:tc>
              </a:tr>
            </a:tbl>
          </a:graphicData>
        </a:graphic>
      </p:graphicFrame>
      <p:sp>
        <p:nvSpPr>
          <p:cNvPr id="8230" name="TextBox 10"/>
          <p:cNvSpPr txBox="1">
            <a:spLocks noChangeArrowheads="1"/>
          </p:cNvSpPr>
          <p:nvPr/>
        </p:nvSpPr>
        <p:spPr bwMode="auto">
          <a:xfrm>
            <a:off x="457200" y="6172200"/>
            <a:ext cx="2667000" cy="523875"/>
          </a:xfrm>
          <a:prstGeom prst="rect">
            <a:avLst/>
          </a:prstGeom>
          <a:noFill/>
          <a:ln w="9525">
            <a:noFill/>
            <a:miter lim="800000"/>
            <a:headEnd/>
            <a:tailEnd/>
          </a:ln>
        </p:spPr>
        <p:txBody>
          <a:bodyPr>
            <a:spAutoFit/>
          </a:bodyPr>
          <a:lstStyle/>
          <a:p>
            <a:pPr algn="ctr"/>
            <a:r>
              <a:rPr lang="en-US" sz="1400"/>
              <a:t>Mr. UGENDRA KUMAR KURREY</a:t>
            </a:r>
          </a:p>
        </p:txBody>
      </p:sp>
      <p:sp>
        <p:nvSpPr>
          <p:cNvPr id="8231" name="TextBox 11"/>
          <p:cNvSpPr txBox="1">
            <a:spLocks noChangeArrowheads="1"/>
          </p:cNvSpPr>
          <p:nvPr/>
        </p:nvSpPr>
        <p:spPr bwMode="auto">
          <a:xfrm>
            <a:off x="3657600" y="6324600"/>
            <a:ext cx="1828800" cy="307975"/>
          </a:xfrm>
          <a:prstGeom prst="rect">
            <a:avLst/>
          </a:prstGeom>
          <a:noFill/>
          <a:ln w="9525">
            <a:noFill/>
            <a:miter lim="800000"/>
            <a:headEnd/>
            <a:tailEnd/>
          </a:ln>
        </p:spPr>
        <p:txBody>
          <a:bodyPr>
            <a:spAutoFit/>
          </a:bodyPr>
          <a:lstStyle/>
          <a:p>
            <a:pPr algn="ctr"/>
            <a:r>
              <a:rPr lang="en-US" sz="1400"/>
              <a:t>Mr. THAKUR RAM</a:t>
            </a:r>
          </a:p>
        </p:txBody>
      </p:sp>
      <p:sp>
        <p:nvSpPr>
          <p:cNvPr id="8232" name="TextBox 12"/>
          <p:cNvSpPr txBox="1">
            <a:spLocks noChangeArrowheads="1"/>
          </p:cNvSpPr>
          <p:nvPr/>
        </p:nvSpPr>
        <p:spPr bwMode="auto">
          <a:xfrm>
            <a:off x="6629400" y="6324600"/>
            <a:ext cx="2133600" cy="307975"/>
          </a:xfrm>
          <a:prstGeom prst="rect">
            <a:avLst/>
          </a:prstGeom>
          <a:noFill/>
          <a:ln w="9525">
            <a:noFill/>
            <a:miter lim="800000"/>
            <a:headEnd/>
            <a:tailEnd/>
          </a:ln>
        </p:spPr>
        <p:txBody>
          <a:bodyPr>
            <a:spAutoFit/>
          </a:bodyPr>
          <a:lstStyle/>
          <a:p>
            <a:pPr algn="ctr"/>
            <a:r>
              <a:rPr lang="en-US" sz="1400"/>
              <a:t>Mr. MANOJ KUMAR</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E46F1179-F041-4184-BCB1-01251CE3BBED}" type="slidenum">
              <a:rPr lang="en-US"/>
              <a:pPr>
                <a:defRPr/>
              </a:pPr>
              <a:t>5</a:t>
            </a:fld>
            <a:endParaRPr lang="en-US" dirty="0"/>
          </a:p>
        </p:txBody>
      </p:sp>
      <p:sp>
        <p:nvSpPr>
          <p:cNvPr id="6" name="Rectangle 5"/>
          <p:cNvSpPr/>
          <p:nvPr/>
        </p:nvSpPr>
        <p:spPr>
          <a:xfrm>
            <a:off x="685800" y="609600"/>
            <a:ext cx="7763664"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PROGRAMS OFFERED</a:t>
            </a:r>
          </a:p>
        </p:txBody>
      </p:sp>
      <p:sp>
        <p:nvSpPr>
          <p:cNvPr id="7" name="Rectangle 6"/>
          <p:cNvSpPr/>
          <p:nvPr/>
        </p:nvSpPr>
        <p:spPr>
          <a:xfrm>
            <a:off x="1143000" y="1676400"/>
            <a:ext cx="6910867" cy="4062651"/>
          </a:xfrm>
          <a:prstGeom prst="rect">
            <a:avLst/>
          </a:prstGeom>
          <a:noFill/>
        </p:spPr>
        <p:txBody>
          <a:bodyPr wrap="none">
            <a:spAutoFit/>
          </a:bodyPr>
          <a:lstStyle/>
          <a:p>
            <a:pPr algn="ctr">
              <a:defRPr/>
            </a:pPr>
            <a:r>
              <a:rPr lang="en-US" sz="6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B.Sc. (PHYSICS)</a:t>
            </a:r>
          </a:p>
          <a:p>
            <a:pPr algn="ctr">
              <a:defRPr/>
            </a:pPr>
            <a:r>
              <a:rPr lang="en-US" sz="3600" b="1" dirty="0">
                <a:ln w="900" cmpd="sng">
                  <a:solidFill>
                    <a:schemeClr val="accent1">
                      <a:satMod val="190000"/>
                      <a:alpha val="55000"/>
                    </a:schemeClr>
                  </a:solidFill>
                  <a:prstDash val="solid"/>
                </a:ln>
                <a:solidFill>
                  <a:srgbClr val="00B0F0"/>
                </a:solidFill>
                <a:effectLst>
                  <a:innerShdw blurRad="101600" dist="76200" dir="5400000">
                    <a:schemeClr val="accent1">
                      <a:satMod val="190000"/>
                      <a:tint val="100000"/>
                      <a:alpha val="74000"/>
                    </a:schemeClr>
                  </a:innerShdw>
                </a:effectLst>
              </a:rPr>
              <a:t>Year of Establishment- 1990</a:t>
            </a:r>
          </a:p>
          <a:p>
            <a:pPr algn="ctr">
              <a:defRPr/>
            </a:pPr>
            <a:r>
              <a:rPr lang="en-US" sz="6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M.Sc. (PHYSICS)</a:t>
            </a:r>
          </a:p>
          <a:p>
            <a:pPr algn="ctr">
              <a:defRPr/>
            </a:pPr>
            <a:r>
              <a:rPr lang="en-US" sz="3600" b="1" dirty="0">
                <a:ln w="900" cmpd="sng">
                  <a:solidFill>
                    <a:schemeClr val="accent1">
                      <a:satMod val="190000"/>
                      <a:alpha val="55000"/>
                    </a:schemeClr>
                  </a:solidFill>
                  <a:prstDash val="solid"/>
                </a:ln>
                <a:solidFill>
                  <a:srgbClr val="00B0F0"/>
                </a:solidFill>
                <a:effectLst>
                  <a:innerShdw blurRad="101600" dist="76200" dir="5400000">
                    <a:schemeClr val="accent1">
                      <a:satMod val="190000"/>
                      <a:tint val="100000"/>
                      <a:alpha val="74000"/>
                    </a:schemeClr>
                  </a:innerShdw>
                </a:effectLst>
              </a:rPr>
              <a:t>Year of Establishment- 2020</a:t>
            </a:r>
          </a:p>
          <a:p>
            <a:pPr algn="ctr">
              <a:defRPr/>
            </a:pPr>
            <a:endParaRPr lang="en-US" sz="5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E7D29B73-9A99-4466-981E-32EDA1646317}" type="slidenum">
              <a:rPr lang="en-US" smtClean="0"/>
              <a:pPr>
                <a:defRPr/>
              </a:pPr>
              <a:t>6</a:t>
            </a:fld>
            <a:endParaRPr lang="en-US"/>
          </a:p>
        </p:txBody>
      </p:sp>
      <p:sp>
        <p:nvSpPr>
          <p:cNvPr id="6" name="TextBox 5"/>
          <p:cNvSpPr txBox="1"/>
          <p:nvPr/>
        </p:nvSpPr>
        <p:spPr>
          <a:xfrm>
            <a:off x="457200" y="1905000"/>
            <a:ext cx="8458200" cy="4246563"/>
          </a:xfrm>
          <a:prstGeom prst="rect">
            <a:avLst/>
          </a:prstGeom>
          <a:noFill/>
        </p:spPr>
        <p:txBody>
          <a:bodyPr>
            <a:spAutoFit/>
          </a:bodyPr>
          <a:lstStyle/>
          <a:p>
            <a:pPr algn="ctr">
              <a:defRPr/>
            </a:pPr>
            <a:r>
              <a:rPr lang="en-US" b="1" dirty="0">
                <a:solidFill>
                  <a:srgbClr val="FFC000"/>
                </a:solidFill>
              </a:rPr>
              <a:t>VISION</a:t>
            </a:r>
            <a:r>
              <a:rPr lang="en-US" b="1" dirty="0"/>
              <a:t> </a:t>
            </a:r>
            <a:endParaRPr lang="en-US" dirty="0"/>
          </a:p>
          <a:p>
            <a:pPr algn="just">
              <a:defRPr/>
            </a:pPr>
            <a:r>
              <a:rPr lang="en-US" dirty="0"/>
              <a:t>To build a foundation of excellence and encourage the students by igniting and promoting enthusiasm, interests and passion, in the study of physics.</a:t>
            </a:r>
          </a:p>
          <a:p>
            <a:pPr algn="just">
              <a:defRPr/>
            </a:pPr>
            <a:endParaRPr lang="en-US" dirty="0"/>
          </a:p>
          <a:p>
            <a:pPr algn="ctr">
              <a:defRPr/>
            </a:pPr>
            <a:r>
              <a:rPr lang="en-US" b="1" dirty="0">
                <a:solidFill>
                  <a:srgbClr val="FFC000"/>
                </a:solidFill>
              </a:rPr>
              <a:t>MISSION</a:t>
            </a:r>
            <a:endParaRPr lang="en-US" dirty="0">
              <a:solidFill>
                <a:srgbClr val="FFC000"/>
              </a:solidFill>
            </a:endParaRPr>
          </a:p>
          <a:p>
            <a:pPr marL="234950" indent="-234950" algn="just">
              <a:buFont typeface="Wingdings" pitchFamily="2" charset="2"/>
              <a:buChar char="Ø"/>
              <a:defRPr/>
            </a:pPr>
            <a:r>
              <a:rPr lang="en-US" dirty="0"/>
              <a:t>To awaken young minds and make them realize their talents both in theory and in practical Physics through commitment in teaching and mentoring.</a:t>
            </a:r>
          </a:p>
          <a:p>
            <a:pPr algn="just">
              <a:buFont typeface="Wingdings" pitchFamily="2" charset="2"/>
              <a:buChar char="Ø"/>
              <a:defRPr/>
            </a:pPr>
            <a:r>
              <a:rPr lang="en-US" dirty="0"/>
              <a:t>To create intellectual property through innovations.</a:t>
            </a:r>
          </a:p>
          <a:p>
            <a:pPr algn="just">
              <a:buFont typeface="Wingdings" pitchFamily="2" charset="2"/>
              <a:buChar char="Ø"/>
              <a:defRPr/>
            </a:pPr>
            <a:r>
              <a:rPr lang="en-US" dirty="0"/>
              <a:t>To support the developmental activities in the department.</a:t>
            </a:r>
          </a:p>
          <a:p>
            <a:pPr algn="just">
              <a:buFont typeface="Wingdings" pitchFamily="2" charset="2"/>
              <a:buChar char="Ø"/>
              <a:defRPr/>
            </a:pPr>
            <a:r>
              <a:rPr lang="en-US" dirty="0"/>
              <a:t>To generate resources through networking, collaboration and linkages.</a:t>
            </a:r>
          </a:p>
          <a:p>
            <a:pPr algn="just">
              <a:buFont typeface="Wingdings" pitchFamily="2" charset="2"/>
              <a:buChar char="Ø"/>
              <a:defRPr/>
            </a:pPr>
            <a:endParaRPr lang="en-US" dirty="0"/>
          </a:p>
          <a:p>
            <a:pPr algn="ctr">
              <a:defRPr/>
            </a:pPr>
            <a:r>
              <a:rPr lang="en-US" b="1" dirty="0">
                <a:solidFill>
                  <a:srgbClr val="FFC000"/>
                </a:solidFill>
              </a:rPr>
              <a:t>OBJECTIVES</a:t>
            </a:r>
            <a:endParaRPr lang="en-US" dirty="0">
              <a:solidFill>
                <a:srgbClr val="FFC000"/>
              </a:solidFill>
            </a:endParaRPr>
          </a:p>
          <a:p>
            <a:pPr algn="just">
              <a:buFont typeface="Wingdings" pitchFamily="2" charset="2"/>
              <a:buChar char="v"/>
              <a:defRPr/>
            </a:pPr>
            <a:r>
              <a:rPr lang="en-US" dirty="0"/>
              <a:t>To create human resources with strong foundation in Physics.</a:t>
            </a:r>
          </a:p>
          <a:p>
            <a:pPr algn="just">
              <a:buFont typeface="Wingdings" pitchFamily="2" charset="2"/>
              <a:buChar char="v"/>
              <a:defRPr/>
            </a:pPr>
            <a:r>
              <a:rPr lang="en-US" dirty="0"/>
              <a:t>To motivate students towards research in Physics.</a:t>
            </a:r>
          </a:p>
          <a:p>
            <a:pPr algn="just">
              <a:buFont typeface="Wingdings" pitchFamily="2" charset="2"/>
              <a:buChar char="v"/>
              <a:defRPr/>
            </a:pPr>
            <a:r>
              <a:rPr lang="en-US" dirty="0"/>
              <a:t>To organize outreach activities to promote scientific culture.</a:t>
            </a:r>
          </a:p>
        </p:txBody>
      </p:sp>
      <p:pic>
        <p:nvPicPr>
          <p:cNvPr id="10244" name="Picture 8" descr="Vision, Mission, Goals &amp; Objectives"/>
          <p:cNvPicPr>
            <a:picLocks noChangeAspect="1" noChangeArrowheads="1"/>
          </p:cNvPicPr>
          <p:nvPr/>
        </p:nvPicPr>
        <p:blipFill>
          <a:blip r:embed="rId2"/>
          <a:srcRect/>
          <a:stretch>
            <a:fillRect/>
          </a:stretch>
        </p:blipFill>
        <p:spPr bwMode="auto">
          <a:xfrm>
            <a:off x="0" y="304800"/>
            <a:ext cx="9144000" cy="1438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0AE9E030-0BF2-44EF-AD4E-3D364FB93CEB}" type="slidenum">
              <a:rPr lang="en-US" smtClean="0"/>
              <a:pPr>
                <a:defRPr/>
              </a:pPr>
              <a:t>7</a:t>
            </a:fld>
            <a:endParaRPr lang="en-US"/>
          </a:p>
        </p:txBody>
      </p:sp>
      <p:sp>
        <p:nvSpPr>
          <p:cNvPr id="5" name="TextBox 4"/>
          <p:cNvSpPr txBox="1"/>
          <p:nvPr/>
        </p:nvSpPr>
        <p:spPr>
          <a:xfrm>
            <a:off x="304800" y="2667000"/>
            <a:ext cx="8686800" cy="2308225"/>
          </a:xfrm>
          <a:prstGeom prst="rect">
            <a:avLst/>
          </a:prstGeom>
          <a:noFill/>
        </p:spPr>
        <p:txBody>
          <a:bodyPr>
            <a:spAutoFit/>
          </a:bodyPr>
          <a:lstStyle/>
          <a:p>
            <a:pPr algn="ctr">
              <a:defRPr/>
            </a:pPr>
            <a:r>
              <a:rPr lang="en-US" b="1" dirty="0">
                <a:solidFill>
                  <a:srgbClr val="FFC000"/>
                </a:solidFill>
              </a:rPr>
              <a:t>ACTION PLAN FOR NEXT FIVE YEARS</a:t>
            </a:r>
          </a:p>
          <a:p>
            <a:pPr algn="ctr">
              <a:defRPr/>
            </a:pPr>
            <a:endParaRPr lang="en-US" dirty="0">
              <a:solidFill>
                <a:srgbClr val="FFC000"/>
              </a:solidFill>
            </a:endParaRPr>
          </a:p>
          <a:p>
            <a:pPr marL="234950" indent="-234950" algn="just">
              <a:buFont typeface="Wingdings" pitchFamily="2" charset="2"/>
              <a:buChar char="ü"/>
              <a:defRPr/>
            </a:pPr>
            <a:r>
              <a:rPr lang="en-US" dirty="0"/>
              <a:t>To provide value based high quality education to the students by using ICT     technology.</a:t>
            </a:r>
          </a:p>
          <a:p>
            <a:pPr marL="234950" indent="-234950" algn="just">
              <a:buFont typeface="Wingdings" pitchFamily="2" charset="2"/>
              <a:buChar char="ü"/>
              <a:defRPr/>
            </a:pPr>
            <a:r>
              <a:rPr lang="en-US" dirty="0"/>
              <a:t>To enhance the learning capacity arranges the lectures of eminent professors and scientist.</a:t>
            </a:r>
          </a:p>
          <a:p>
            <a:pPr algn="just">
              <a:buFont typeface="Wingdings" pitchFamily="2" charset="2"/>
              <a:buChar char="ü"/>
              <a:defRPr/>
            </a:pPr>
            <a:r>
              <a:rPr lang="en-US" dirty="0"/>
              <a:t> To develop well equipped optics and electronics laboratory for experiments.</a:t>
            </a:r>
          </a:p>
          <a:p>
            <a:pPr>
              <a:defRPr/>
            </a:pPr>
            <a:endParaRPr lang="en-US" dirty="0"/>
          </a:p>
        </p:txBody>
      </p:sp>
      <p:pic>
        <p:nvPicPr>
          <p:cNvPr id="11268" name="Picture 6" descr="Writing an Action Plan: Four Steps to Implementing Change - Aquatic  Exercise Association"/>
          <p:cNvPicPr>
            <a:picLocks noChangeAspect="1" noChangeArrowheads="1"/>
          </p:cNvPicPr>
          <p:nvPr/>
        </p:nvPicPr>
        <p:blipFill>
          <a:blip r:embed="rId2"/>
          <a:srcRect/>
          <a:stretch>
            <a:fillRect/>
          </a:stretch>
        </p:blipFill>
        <p:spPr bwMode="auto">
          <a:xfrm>
            <a:off x="609600" y="152400"/>
            <a:ext cx="7620000" cy="1743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2362200"/>
            <a:ext cx="8458200" cy="2862263"/>
          </a:xfrm>
          <a:prstGeom prst="rect">
            <a:avLst/>
          </a:prstGeom>
          <a:noFill/>
        </p:spPr>
        <p:txBody>
          <a:bodyPr>
            <a:spAutoFit/>
          </a:bodyPr>
          <a:lstStyle/>
          <a:p>
            <a:pPr algn="ctr">
              <a:defRPr/>
            </a:pPr>
            <a:r>
              <a:rPr lang="en-US" b="1" dirty="0">
                <a:solidFill>
                  <a:srgbClr val="FFC000"/>
                </a:solidFill>
              </a:rPr>
              <a:t>PROGRAMME SPECIFIC OUTCOMES</a:t>
            </a:r>
          </a:p>
          <a:p>
            <a:pPr algn="ctr">
              <a:defRPr/>
            </a:pPr>
            <a:endParaRPr lang="en-US" dirty="0">
              <a:solidFill>
                <a:srgbClr val="FFC000"/>
              </a:solidFill>
            </a:endParaRPr>
          </a:p>
          <a:p>
            <a:pPr>
              <a:defRPr/>
            </a:pPr>
            <a:r>
              <a:rPr lang="en-US" dirty="0">
                <a:solidFill>
                  <a:srgbClr val="00B0F0"/>
                </a:solidFill>
              </a:rPr>
              <a:t>Undergraduate course </a:t>
            </a:r>
            <a:r>
              <a:rPr lang="en-US" dirty="0"/>
              <a:t>in Physics would provide the opportunity to the students:</a:t>
            </a:r>
          </a:p>
          <a:p>
            <a:pPr>
              <a:defRPr/>
            </a:pPr>
            <a:endParaRPr lang="en-US" dirty="0"/>
          </a:p>
          <a:p>
            <a:pPr>
              <a:buFont typeface="Wingdings" pitchFamily="2" charset="2"/>
              <a:buChar char="q"/>
              <a:defRPr/>
            </a:pPr>
            <a:r>
              <a:rPr lang="en-US" dirty="0"/>
              <a:t>To understand the basic laws and explore the fundamental concepts of physics.</a:t>
            </a:r>
          </a:p>
          <a:p>
            <a:pPr marL="234950" indent="-234950">
              <a:buFont typeface="Wingdings" pitchFamily="2" charset="2"/>
              <a:buChar char="q"/>
              <a:defRPr/>
            </a:pPr>
            <a:r>
              <a:rPr lang="en-US" dirty="0"/>
              <a:t>To understand the concepts and significance of the various physical phenomena.</a:t>
            </a:r>
          </a:p>
          <a:p>
            <a:pPr>
              <a:buFont typeface="Wingdings" pitchFamily="2" charset="2"/>
              <a:buChar char="q"/>
              <a:defRPr/>
            </a:pPr>
            <a:r>
              <a:rPr lang="en-US" dirty="0"/>
              <a:t>To carry out experiments to understand the laws and concepts of Physics.</a:t>
            </a:r>
          </a:p>
          <a:p>
            <a:pPr>
              <a:buFont typeface="Wingdings" pitchFamily="2" charset="2"/>
              <a:buChar char="q"/>
              <a:defRPr/>
            </a:pPr>
            <a:r>
              <a:rPr lang="en-US" dirty="0"/>
              <a:t>To motivate the students to pursue PG courses in reputed institutions</a:t>
            </a:r>
          </a:p>
          <a:p>
            <a:pPr>
              <a:defRPr/>
            </a:pPr>
            <a:endParaRPr lang="en-US" dirty="0"/>
          </a:p>
        </p:txBody>
      </p:sp>
      <p:sp>
        <p:nvSpPr>
          <p:cNvPr id="12291" name="AutoShape 4" descr="Program Specific Outcomes | Gurukul Nursing Institute, Near Govt. ITI,  Shivar Road, Daryapur. Dist.Amravati-444803"/>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12292" name="Picture 4" descr="PSO.jpg"/>
          <p:cNvPicPr>
            <a:picLocks noChangeAspect="1"/>
          </p:cNvPicPr>
          <p:nvPr/>
        </p:nvPicPr>
        <p:blipFill>
          <a:blip r:embed="rId2"/>
          <a:srcRect/>
          <a:stretch>
            <a:fillRect/>
          </a:stretch>
        </p:blipFill>
        <p:spPr bwMode="auto">
          <a:xfrm>
            <a:off x="2895600" y="381000"/>
            <a:ext cx="3048000" cy="1181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DEA3FF6F-F48A-4724-8B37-7FD884B5D1EE}" type="slidenum">
              <a:rPr lang="en-US" smtClean="0"/>
              <a:pPr>
                <a:defRPr/>
              </a:pPr>
              <a:t>9</a:t>
            </a:fld>
            <a:endParaRPr lang="en-US"/>
          </a:p>
        </p:txBody>
      </p:sp>
      <p:sp>
        <p:nvSpPr>
          <p:cNvPr id="13315" name="AutoShape 7" descr="Program Specific Outcomes | Gurukul Nursing Institute, Near Govt. ITI,  Shivar Road, Daryapur. Dist.Amravati-444803"/>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13316" name="AutoShape 9" descr="Program Specific Outcomes | Gurukul Nursing Institute, Near Govt. ITI,  Shivar Road, Daryapur. Dist.Amravati-444803"/>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10" name="TextBox 9"/>
          <p:cNvSpPr txBox="1"/>
          <p:nvPr/>
        </p:nvSpPr>
        <p:spPr>
          <a:xfrm>
            <a:off x="0" y="457200"/>
            <a:ext cx="8991600" cy="6740525"/>
          </a:xfrm>
          <a:prstGeom prst="rect">
            <a:avLst/>
          </a:prstGeom>
          <a:noFill/>
        </p:spPr>
        <p:txBody>
          <a:bodyPr>
            <a:spAutoFit/>
          </a:bodyPr>
          <a:lstStyle/>
          <a:p>
            <a:pPr>
              <a:defRPr/>
            </a:pPr>
            <a:r>
              <a:rPr lang="en-US" dirty="0"/>
              <a:t>The </a:t>
            </a:r>
            <a:r>
              <a:rPr lang="en-US" dirty="0">
                <a:solidFill>
                  <a:srgbClr val="00B0F0"/>
                </a:solidFill>
              </a:rPr>
              <a:t>Master degree in Physics </a:t>
            </a:r>
            <a:r>
              <a:rPr lang="en-US" dirty="0"/>
              <a:t>provides</a:t>
            </a:r>
          </a:p>
          <a:p>
            <a:pPr>
              <a:defRPr/>
            </a:pPr>
            <a:endParaRPr lang="en-US" dirty="0"/>
          </a:p>
          <a:p>
            <a:pPr marL="290513" indent="-290513">
              <a:buFont typeface="Courier New" pitchFamily="49" charset="0"/>
              <a:buChar char="o"/>
              <a:defRPr/>
            </a:pPr>
            <a:r>
              <a:rPr lang="en-US" dirty="0"/>
              <a:t>Required knowledge, general competence, and analytical skills on an advanced level, needed in industry, consultancy, education, research, or in public administration.</a:t>
            </a:r>
          </a:p>
          <a:p>
            <a:pPr>
              <a:defRPr/>
            </a:pPr>
            <a:r>
              <a:rPr lang="en-US" dirty="0"/>
              <a:t>  </a:t>
            </a:r>
          </a:p>
          <a:p>
            <a:pPr marL="234950" indent="-234950">
              <a:buFont typeface="Courier New" pitchFamily="49" charset="0"/>
              <a:buChar char="o"/>
              <a:defRPr/>
            </a:pPr>
            <a:r>
              <a:rPr lang="en-US" dirty="0"/>
              <a:t>The students would gain substantial knowledge in various branches of physics: Electronics, Quantum, classical, statistical mechanics, condensed matter physics, astrophysics, particle, nuclear and high energy Physics.  </a:t>
            </a:r>
          </a:p>
          <a:p>
            <a:pPr>
              <a:defRPr/>
            </a:pPr>
            <a:endParaRPr lang="en-US" dirty="0"/>
          </a:p>
          <a:p>
            <a:pPr>
              <a:buFont typeface="Courier New" pitchFamily="49" charset="0"/>
              <a:buChar char="o"/>
              <a:defRPr/>
            </a:pPr>
            <a:r>
              <a:rPr lang="en-US" dirty="0"/>
              <a:t>Would learn use of mathematical tools in solving complex physical problems and have the solid background and experience required to model, analyze, and solve advanced problems in physics.  </a:t>
            </a:r>
          </a:p>
          <a:p>
            <a:pPr>
              <a:defRPr/>
            </a:pPr>
            <a:endParaRPr lang="en-US" dirty="0"/>
          </a:p>
          <a:p>
            <a:pPr>
              <a:buFont typeface="Courier New" pitchFamily="49" charset="0"/>
              <a:buChar char="o"/>
              <a:defRPr/>
            </a:pPr>
            <a:r>
              <a:rPr lang="en-US" dirty="0"/>
              <a:t>This course would empower the student to acquire scientific skills and the required practical knowledge by performing experiments in general physics and electronics.  Would also get some research oriented experience by doing theoretical and experimental projects in the last semester under the supervision of faculty.  </a:t>
            </a:r>
          </a:p>
          <a:p>
            <a:pPr>
              <a:defRPr/>
            </a:pPr>
            <a:endParaRPr lang="en-US" dirty="0"/>
          </a:p>
          <a:p>
            <a:pPr>
              <a:buFont typeface="Courier New" pitchFamily="49" charset="0"/>
              <a:buChar char="o"/>
              <a:defRPr/>
            </a:pPr>
            <a:r>
              <a:rPr lang="en-US" dirty="0"/>
              <a:t>The course as a whole opens up several career doors for the students interested in various areas of science and technology in private, public and government sectors.  </a:t>
            </a:r>
          </a:p>
          <a:p>
            <a:pPr>
              <a:defRPr/>
            </a:pPr>
            <a:endParaRPr lang="en-US" dirty="0"/>
          </a:p>
          <a:p>
            <a:pPr>
              <a:buFont typeface="Courier New" pitchFamily="49" charset="0"/>
              <a:buChar char="o"/>
              <a:defRPr/>
            </a:pPr>
            <a:r>
              <a:rPr lang="en-US" dirty="0"/>
              <a:t>Students may get job opportunities in higher education, research organizations etc.</a:t>
            </a:r>
          </a:p>
          <a:p>
            <a:pPr>
              <a:defRPr/>
            </a:pP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3041</TotalTime>
  <Words>1087</Words>
  <Application>Microsoft Office PowerPoint</Application>
  <PresentationFormat>On-screen Show (4:3)</PresentationFormat>
  <Paragraphs>270</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Technic</vt:lpstr>
      <vt:lpstr>Slide 1</vt:lpstr>
      <vt:lpstr>Contents…….</vt:lpstr>
      <vt:lpstr>Departmental Profile</vt:lpstr>
      <vt:lpstr>Slide 4</vt:lpstr>
      <vt:lpstr>Slide 5</vt:lpstr>
      <vt:lpstr>Slide 6</vt:lpstr>
      <vt:lpstr>Slide 7</vt:lpstr>
      <vt:lpstr>Slide 8</vt:lpstr>
      <vt:lpstr>Slide 9</vt:lpstr>
      <vt:lpstr>Academic Achievements</vt:lpstr>
      <vt:lpstr>Slide 11</vt:lpstr>
      <vt:lpstr>2.Awards</vt:lpstr>
      <vt:lpstr>M.Sc. Students Achievements</vt:lpstr>
      <vt:lpstr>Slide 14</vt:lpstr>
      <vt:lpstr>Appeared and Passed students for B.Sc.III year…</vt:lpstr>
      <vt:lpstr>UGC - XII Plan</vt:lpstr>
      <vt:lpstr>PGDCA</vt:lpstr>
      <vt:lpstr>Slide 18</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GOVT. C.L.C. COLLEGE PATAN</dc:title>
  <dc:creator>saj</dc:creator>
  <cp:lastModifiedBy>Ugendra</cp:lastModifiedBy>
  <cp:revision>355</cp:revision>
  <dcterms:created xsi:type="dcterms:W3CDTF">2014-09-07T12:16:40Z</dcterms:created>
  <dcterms:modified xsi:type="dcterms:W3CDTF">2021-09-14T03:46:39Z</dcterms:modified>
</cp:coreProperties>
</file>